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9" r:id="rId2"/>
    <p:sldId id="310" r:id="rId3"/>
    <p:sldId id="307" r:id="rId4"/>
    <p:sldId id="272" r:id="rId5"/>
    <p:sldId id="264" r:id="rId6"/>
    <p:sldId id="265" r:id="rId7"/>
    <p:sldId id="306" r:id="rId8"/>
    <p:sldId id="311" r:id="rId9"/>
    <p:sldId id="316" r:id="rId10"/>
    <p:sldId id="317" r:id="rId11"/>
    <p:sldId id="270" r:id="rId12"/>
    <p:sldId id="312" r:id="rId13"/>
    <p:sldId id="313" r:id="rId14"/>
    <p:sldId id="315" r:id="rId15"/>
    <p:sldId id="296" r:id="rId16"/>
    <p:sldId id="269" r:id="rId17"/>
    <p:sldId id="257" r:id="rId18"/>
    <p:sldId id="308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78" autoAdjust="0"/>
    <p:restoredTop sz="94816" autoAdjust="0"/>
  </p:normalViewPr>
  <p:slideViewPr>
    <p:cSldViewPr snapToGrid="0">
      <p:cViewPr>
        <p:scale>
          <a:sx n="50" d="100"/>
          <a:sy n="50" d="100"/>
        </p:scale>
        <p:origin x="107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Park" userId="e7f2d1f2fa471310" providerId="LiveId" clId="{ECF6A3E1-2F7E-47B6-BD3B-F35A670CD514}"/>
    <pc:docChg chg="modSld">
      <pc:chgData name="Jay Park" userId="e7f2d1f2fa471310" providerId="LiveId" clId="{ECF6A3E1-2F7E-47B6-BD3B-F35A670CD514}" dt="2025-02-28T14:57:14.315" v="0" actId="1076"/>
      <pc:docMkLst>
        <pc:docMk/>
      </pc:docMkLst>
      <pc:sldChg chg="modSp mod">
        <pc:chgData name="Jay Park" userId="e7f2d1f2fa471310" providerId="LiveId" clId="{ECF6A3E1-2F7E-47B6-BD3B-F35A670CD514}" dt="2025-02-28T14:57:14.315" v="0" actId="1076"/>
        <pc:sldMkLst>
          <pc:docMk/>
          <pc:sldMk cId="823858027" sldId="306"/>
        </pc:sldMkLst>
        <pc:spChg chg="mod">
          <ac:chgData name="Jay Park" userId="e7f2d1f2fa471310" providerId="LiveId" clId="{ECF6A3E1-2F7E-47B6-BD3B-F35A670CD514}" dt="2025-02-28T14:57:14.315" v="0" actId="1076"/>
          <ac:spMkLst>
            <pc:docMk/>
            <pc:sldMk cId="823858027" sldId="306"/>
            <ac:spMk id="13" creationId="{DE79556F-F461-1AF6-E034-32621E3F7329}"/>
          </ac:spMkLst>
        </pc:spChg>
        <pc:cxnChg chg="mod">
          <ac:chgData name="Jay Park" userId="e7f2d1f2fa471310" providerId="LiveId" clId="{ECF6A3E1-2F7E-47B6-BD3B-F35A670CD514}" dt="2025-02-28T14:57:14.315" v="0" actId="1076"/>
          <ac:cxnSpMkLst>
            <pc:docMk/>
            <pc:sldMk cId="823858027" sldId="306"/>
            <ac:cxnSpMk id="8" creationId="{0FBC75C7-2A7C-6AC0-4330-176F4665FB1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3C1E-0650-40F5-9366-E2DE0F514B68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0562-DBB0-43DD-A554-8C23D5748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5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20562-DBB0-43DD-A554-8C23D57488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1B3FB-BFA4-E418-0995-6964EA12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4FC2C4-8DF7-1E3E-A78F-759D57F74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BFD186-3401-8B88-B309-640125BFB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4765C-E4EF-3D2A-1626-5C22BC5E3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20562-DBB0-43DD-A554-8C23D57488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8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6E8F-7C5A-2525-D588-956C92D5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9D6B6F-0D59-A0F8-5099-674B9AC39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CF93C9-3899-4D57-7110-0A2F9E913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D6E707-A96D-08F9-3B69-E2AE825AC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20562-DBB0-43DD-A554-8C23D57488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5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20562-DBB0-43DD-A554-8C23D57488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4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7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3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3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4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1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5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7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0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4759C-BB50-4CE3-8356-D3C6F349F024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F8FF3-AA6E-487A-8DAE-866AE3A6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4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9" Type="http://schemas.openxmlformats.org/officeDocument/2006/relationships/image" Target="../media/image80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8" Type="http://schemas.openxmlformats.org/officeDocument/2006/relationships/image" Target="../media/image49.png"/><Relationship Id="rId3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hyperlink" Target="https://medium.com/@emykes/principal-component-analysis-in-practice-4363f3b46104" TargetMode="External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physlab.org/wp-content/uploads/2023/04/QuantumGD_24100266.pdf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3389/fimmu.2023.1130539/fu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helancet.com/journals/langlo/article/PIIS2214-109X(24)00056-1/fulltext" TargetMode="Externa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www.cmu.edu/mcs/news-events/2024/0806_3-15-million-from-nih-to-fund-operation-of-third-generation-anton-supercomputer.html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3EDB-6BC7-1AB8-ADEB-AB53E245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RUG DEVELOPMENT - To De-Risk Patient Acceptance of Biologic Drugs, Focus  Early on Delivery">
            <a:extLst>
              <a:ext uri="{FF2B5EF4-FFF2-40B4-BE49-F238E27FC236}">
                <a16:creationId xmlns:a16="http://schemas.microsoft.com/office/drawing/2014/main" id="{013D112A-2E8F-7480-E8C3-B3CA6DC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8" y="1277066"/>
            <a:ext cx="4676775" cy="42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CF61F-C072-53FF-C026-FBB0E36AC16C}"/>
              </a:ext>
            </a:extLst>
          </p:cNvPr>
          <p:cNvSpPr txBox="1"/>
          <p:nvPr/>
        </p:nvSpPr>
        <p:spPr>
          <a:xfrm>
            <a:off x="42428" y="6280664"/>
            <a:ext cx="7227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https://drug-dev.com/drug-development-to-de-risk-patient-acceptance-of-biologic-drugs-focus-early-on-delivery/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69598-9CFD-32EC-29D1-C9B3F92F77FC}"/>
              </a:ext>
            </a:extLst>
          </p:cNvPr>
          <p:cNvSpPr txBox="1"/>
          <p:nvPr/>
        </p:nvSpPr>
        <p:spPr>
          <a:xfrm>
            <a:off x="42428" y="6513270"/>
            <a:ext cx="783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10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Tufts. http://csdd.tufts.edu/files/uploads/Tufts_CSDD_briefing_on_RD_cost_study_-_Nov_18,_2014.pdf.</a:t>
            </a:r>
            <a:endParaRPr lang="ko-KR" altLang="en-US" sz="1000" b="1"/>
          </a:p>
        </p:txBody>
      </p:sp>
      <p:sp>
        <p:nvSpPr>
          <p:cNvPr id="12" name="AutoShape 4" descr="Rising costs of drug development and decreasing number of new... | Download  Scientific Diagram">
            <a:extLst>
              <a:ext uri="{FF2B5EF4-FFF2-40B4-BE49-F238E27FC236}">
                <a16:creationId xmlns:a16="http://schemas.microsoft.com/office/drawing/2014/main" id="{3DE638C4-CCE6-2F23-824C-A22E6E1D6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Rising costs of drug development and decreasing number of new... | Download  Scientific Diagram">
            <a:extLst>
              <a:ext uri="{FF2B5EF4-FFF2-40B4-BE49-F238E27FC236}">
                <a16:creationId xmlns:a16="http://schemas.microsoft.com/office/drawing/2014/main" id="{0C41D7D4-D3F3-56BB-C363-E22195B03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Rising costs of drug development and decreasing number of new registered products at FDA  ">
            <a:extLst>
              <a:ext uri="{FF2B5EF4-FFF2-40B4-BE49-F238E27FC236}">
                <a16:creationId xmlns:a16="http://schemas.microsoft.com/office/drawing/2014/main" id="{99AC81A1-6E84-0F46-8750-1E38BABE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53" y="1410251"/>
            <a:ext cx="6729847" cy="42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ED5BE-FB12-FABC-0E56-C07BC3570DF1}"/>
              </a:ext>
            </a:extLst>
          </p:cNvPr>
          <p:cNvSpPr txBox="1"/>
          <p:nvPr/>
        </p:nvSpPr>
        <p:spPr>
          <a:xfrm>
            <a:off x="152400" y="176510"/>
            <a:ext cx="1188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1. Current limitations: </a:t>
            </a:r>
            <a:r>
              <a:rPr lang="ko-KR" altLang="en-US" sz="1600" b="1"/>
              <a:t>바이오 분야의 ‘연구개발 패러독스’</a:t>
            </a:r>
            <a:r>
              <a:rPr lang="en-US" altLang="ko-KR" sz="1600" b="1"/>
              <a:t>, </a:t>
            </a:r>
            <a:r>
              <a:rPr lang="ko-KR" altLang="en-US" sz="1600" b="1"/>
              <a:t>즉</a:t>
            </a:r>
            <a:r>
              <a:rPr lang="en-US" altLang="ko-KR" sz="1600" b="1"/>
              <a:t>,</a:t>
            </a:r>
            <a:r>
              <a:rPr lang="ko-KR" altLang="en-US" sz="1600" b="1"/>
              <a:t> 연구를 하면 할수록 약 가격이 천문학적으로 늘고</a:t>
            </a:r>
            <a:r>
              <a:rPr lang="en-US" altLang="ko-KR" sz="1600" b="1"/>
              <a:t>, </a:t>
            </a:r>
            <a:r>
              <a:rPr lang="ko-KR" altLang="en-US" sz="1600" b="1"/>
              <a:t>또한 새로운 신약 승인 건수가 항상 증가한다는 보장이 없습니다</a:t>
            </a:r>
            <a:r>
              <a:rPr lang="en-US" altLang="ko-KR" sz="1600" b="1"/>
              <a:t>. </a:t>
            </a:r>
            <a:endParaRPr lang="ko-KR" altLang="en-US" sz="1600" b="1"/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6624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AB26-2F40-758F-7512-953FA587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3">
            <a:extLst>
              <a:ext uri="{FF2B5EF4-FFF2-40B4-BE49-F238E27FC236}">
                <a16:creationId xmlns:a16="http://schemas.microsoft.com/office/drawing/2014/main" id="{B7F61FAB-0BEA-D424-3814-9ADFBAB97C0D}"/>
              </a:ext>
            </a:extLst>
          </p:cNvPr>
          <p:cNvSpPr txBox="1"/>
          <p:nvPr/>
        </p:nvSpPr>
        <p:spPr>
          <a:xfrm>
            <a:off x="5658769" y="5974843"/>
            <a:ext cx="6031279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= </a:t>
            </a:r>
            <a:r>
              <a:rPr lang="ko-KR" altLang="en-US" sz="1300"/>
              <a:t>대략 Root(n)번</a:t>
            </a:r>
            <a:r>
              <a:rPr lang="en-US" altLang="ko-KR" sz="1300"/>
              <a:t>. </a:t>
            </a:r>
            <a:r>
              <a:rPr lang="ko-KR" altLang="en-US" sz="1300"/>
              <a:t> </a:t>
            </a:r>
            <a:r>
              <a:rPr lang="en-US" altLang="ko-KR" sz="1300"/>
              <a:t>[~ O(</a:t>
            </a:r>
            <a:r>
              <a:rPr lang="ko-KR" altLang="en-US" sz="1400" i="0">
                <a:effectLst/>
                <a:latin typeface="Arial" panose="020B0604020202020204" pitchFamily="34" charset="0"/>
              </a:rPr>
              <a:t>√</a:t>
            </a:r>
            <a:r>
              <a:rPr lang="en-US" altLang="ko-KR" sz="1400" i="0">
                <a:effectLst/>
                <a:latin typeface="Arial" panose="020B0604020202020204" pitchFamily="34" charset="0"/>
              </a:rPr>
              <a:t>n</a:t>
            </a:r>
            <a:r>
              <a:rPr lang="en-US" altLang="ko-KR" sz="1300"/>
              <a:t>) order]</a:t>
            </a:r>
          </a:p>
          <a:p>
            <a:endParaRPr lang="en-US" altLang="ko-KR" sz="500"/>
          </a:p>
          <a:p>
            <a:r>
              <a:rPr lang="en-US" altLang="ko-KR" sz="1050">
                <a:sym typeface="Wingdings" panose="05000000000000000000" pitchFamily="2" charset="2"/>
              </a:rPr>
              <a:t>   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한번에 모든 상자를 뒤집는 확인 </a:t>
            </a:r>
            <a:r>
              <a:rPr lang="en-US" altLang="ko-KR" sz="1050">
                <a:sym typeface="Wingdings" panose="05000000000000000000" pitchFamily="2" charset="2"/>
              </a:rPr>
              <a:t>(‘oracle </a:t>
            </a:r>
            <a:r>
              <a:rPr lang="ko-KR" altLang="en-US" sz="1050">
                <a:sym typeface="Wingdings" panose="05000000000000000000" pitchFamily="2" charset="2"/>
              </a:rPr>
              <a:t>연산</a:t>
            </a:r>
            <a:r>
              <a:rPr lang="en-US" altLang="ko-KR" sz="1050">
                <a:sym typeface="Wingdings" panose="05000000000000000000" pitchFamily="2" charset="2"/>
              </a:rPr>
              <a:t>’)</a:t>
            </a:r>
            <a:r>
              <a:rPr lang="ko-KR" altLang="en-US" sz="1050">
                <a:sym typeface="Wingdings" panose="05000000000000000000" pitchFamily="2" charset="2"/>
              </a:rPr>
              <a:t>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root(4) = 2</a:t>
            </a:r>
            <a:r>
              <a:rPr lang="ko-KR" altLang="en-US" sz="1050">
                <a:sym typeface="Wingdings" panose="05000000000000000000" pitchFamily="2" charset="2"/>
              </a:rPr>
              <a:t>번만 하면 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     </a:t>
            </a:r>
            <a:r>
              <a:rPr lang="ko-KR" altLang="en-US" sz="1050">
                <a:sym typeface="Wingdings" panose="05000000000000000000" pitchFamily="2" charset="2"/>
              </a:rPr>
              <a:t> 이와 같은 </a:t>
            </a:r>
            <a:r>
              <a:rPr lang="ko-KR" altLang="en-US" sz="1050"/>
              <a:t>고전적 계산 방식 대비 이점을 </a:t>
            </a:r>
            <a:r>
              <a:rPr lang="en-US" altLang="ko-KR" sz="1050">
                <a:solidFill>
                  <a:srgbClr val="FF0000"/>
                </a:solidFill>
              </a:rPr>
              <a:t>‘</a:t>
            </a:r>
            <a:r>
              <a:rPr lang="ko-KR" altLang="en-US" sz="1050">
                <a:solidFill>
                  <a:srgbClr val="FF0000"/>
                </a:solidFill>
              </a:rPr>
              <a:t>Quadratic Speedup</a:t>
            </a:r>
            <a:r>
              <a:rPr lang="en-US" altLang="ko-KR" sz="1050"/>
              <a:t>’</a:t>
            </a:r>
            <a:r>
              <a:rPr lang="ko-KR" altLang="en-US" sz="1050"/>
              <a:t>이라 함.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0097761-F163-0D80-E122-DD15EB45C944}"/>
              </a:ext>
            </a:extLst>
          </p:cNvPr>
          <p:cNvCxnSpPr>
            <a:cxnSpLocks/>
          </p:cNvCxnSpPr>
          <p:nvPr/>
        </p:nvCxnSpPr>
        <p:spPr>
          <a:xfrm>
            <a:off x="804663" y="1203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6323FF5-5E51-8D39-1B61-EBE690A64E56}"/>
              </a:ext>
            </a:extLst>
          </p:cNvPr>
          <p:cNvCxnSpPr>
            <a:cxnSpLocks/>
          </p:cNvCxnSpPr>
          <p:nvPr/>
        </p:nvCxnSpPr>
        <p:spPr>
          <a:xfrm>
            <a:off x="1109915" y="1203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C9665AF-4559-1DBA-3DD3-C513068833D2}"/>
              </a:ext>
            </a:extLst>
          </p:cNvPr>
          <p:cNvCxnSpPr>
            <a:cxnSpLocks/>
          </p:cNvCxnSpPr>
          <p:nvPr/>
        </p:nvCxnSpPr>
        <p:spPr>
          <a:xfrm>
            <a:off x="804663" y="1209790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785C473-982D-BD0C-11E8-1AF648AA0440}"/>
              </a:ext>
            </a:extLst>
          </p:cNvPr>
          <p:cNvCxnSpPr>
            <a:cxnSpLocks/>
          </p:cNvCxnSpPr>
          <p:nvPr/>
        </p:nvCxnSpPr>
        <p:spPr>
          <a:xfrm>
            <a:off x="1238052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733727A-AA9B-8A18-75DC-AE4A6F14A1B6}"/>
              </a:ext>
            </a:extLst>
          </p:cNvPr>
          <p:cNvCxnSpPr>
            <a:cxnSpLocks/>
          </p:cNvCxnSpPr>
          <p:nvPr/>
        </p:nvCxnSpPr>
        <p:spPr>
          <a:xfrm>
            <a:off x="1543304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79942E-4E19-881B-544F-39156678B7AB}"/>
              </a:ext>
            </a:extLst>
          </p:cNvPr>
          <p:cNvCxnSpPr>
            <a:cxnSpLocks/>
          </p:cNvCxnSpPr>
          <p:nvPr/>
        </p:nvCxnSpPr>
        <p:spPr>
          <a:xfrm>
            <a:off x="1238052" y="1211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2440AAE-A229-D819-F381-6609D8D304BB}"/>
              </a:ext>
            </a:extLst>
          </p:cNvPr>
          <p:cNvCxnSpPr>
            <a:cxnSpLocks/>
          </p:cNvCxnSpPr>
          <p:nvPr/>
        </p:nvCxnSpPr>
        <p:spPr>
          <a:xfrm>
            <a:off x="1669056" y="1205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B5DE25E-9441-664B-67EB-BE83214E9549}"/>
              </a:ext>
            </a:extLst>
          </p:cNvPr>
          <p:cNvCxnSpPr>
            <a:cxnSpLocks/>
          </p:cNvCxnSpPr>
          <p:nvPr/>
        </p:nvCxnSpPr>
        <p:spPr>
          <a:xfrm>
            <a:off x="1974308" y="1205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66F071F-F0F4-104A-EC7D-6DB9BB3E21A3}"/>
              </a:ext>
            </a:extLst>
          </p:cNvPr>
          <p:cNvCxnSpPr>
            <a:cxnSpLocks/>
          </p:cNvCxnSpPr>
          <p:nvPr/>
        </p:nvCxnSpPr>
        <p:spPr>
          <a:xfrm>
            <a:off x="1669056" y="121191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6545936-7692-F256-8716-D4BA49C6254F}"/>
              </a:ext>
            </a:extLst>
          </p:cNvPr>
          <p:cNvCxnSpPr>
            <a:cxnSpLocks/>
          </p:cNvCxnSpPr>
          <p:nvPr/>
        </p:nvCxnSpPr>
        <p:spPr>
          <a:xfrm>
            <a:off x="2133400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99D7204-EB0B-AF3C-71D6-4A77C14F4318}"/>
              </a:ext>
            </a:extLst>
          </p:cNvPr>
          <p:cNvCxnSpPr>
            <a:cxnSpLocks/>
          </p:cNvCxnSpPr>
          <p:nvPr/>
        </p:nvCxnSpPr>
        <p:spPr>
          <a:xfrm>
            <a:off x="2438652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6515ED2-1EB3-2186-6DF9-5B66C3E6DACA}"/>
              </a:ext>
            </a:extLst>
          </p:cNvPr>
          <p:cNvCxnSpPr>
            <a:cxnSpLocks/>
          </p:cNvCxnSpPr>
          <p:nvPr/>
        </p:nvCxnSpPr>
        <p:spPr>
          <a:xfrm>
            <a:off x="2133400" y="1211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8AE73E66-4C87-C69D-A958-F046E926A86C}"/>
              </a:ext>
            </a:extLst>
          </p:cNvPr>
          <p:cNvSpPr/>
          <p:nvPr/>
        </p:nvSpPr>
        <p:spPr>
          <a:xfrm>
            <a:off x="867355" y="1358546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171959E-0D93-0D42-D6C5-EA5CC10BFE01}"/>
              </a:ext>
            </a:extLst>
          </p:cNvPr>
          <p:cNvCxnSpPr>
            <a:cxnSpLocks/>
          </p:cNvCxnSpPr>
          <p:nvPr/>
        </p:nvCxnSpPr>
        <p:spPr>
          <a:xfrm>
            <a:off x="823895" y="1769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D56E84D-2F24-5A2B-B75C-9493CF7AC1BB}"/>
              </a:ext>
            </a:extLst>
          </p:cNvPr>
          <p:cNvCxnSpPr>
            <a:cxnSpLocks/>
          </p:cNvCxnSpPr>
          <p:nvPr/>
        </p:nvCxnSpPr>
        <p:spPr>
          <a:xfrm>
            <a:off x="1129147" y="1769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45BD53F1-CFB7-9F34-032C-4FAF91623194}"/>
              </a:ext>
            </a:extLst>
          </p:cNvPr>
          <p:cNvCxnSpPr>
            <a:cxnSpLocks/>
          </p:cNvCxnSpPr>
          <p:nvPr/>
        </p:nvCxnSpPr>
        <p:spPr>
          <a:xfrm>
            <a:off x="823895" y="177546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01576E7-F152-B2D5-2449-0B0B39E7BEFE}"/>
              </a:ext>
            </a:extLst>
          </p:cNvPr>
          <p:cNvCxnSpPr>
            <a:cxnSpLocks/>
          </p:cNvCxnSpPr>
          <p:nvPr/>
        </p:nvCxnSpPr>
        <p:spPr>
          <a:xfrm>
            <a:off x="1257284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EE918D5-5B12-20AE-9943-72D6ADA80D9A}"/>
              </a:ext>
            </a:extLst>
          </p:cNvPr>
          <p:cNvCxnSpPr>
            <a:cxnSpLocks/>
          </p:cNvCxnSpPr>
          <p:nvPr/>
        </p:nvCxnSpPr>
        <p:spPr>
          <a:xfrm>
            <a:off x="1562536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B0956C3D-EEF2-AB03-3A96-5858B781A4F4}"/>
              </a:ext>
            </a:extLst>
          </p:cNvPr>
          <p:cNvCxnSpPr>
            <a:cxnSpLocks/>
          </p:cNvCxnSpPr>
          <p:nvPr/>
        </p:nvCxnSpPr>
        <p:spPr>
          <a:xfrm>
            <a:off x="1257284" y="1777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48C42A8-053A-DB62-D4E9-3618ABA0145C}"/>
              </a:ext>
            </a:extLst>
          </p:cNvPr>
          <p:cNvCxnSpPr>
            <a:cxnSpLocks/>
          </p:cNvCxnSpPr>
          <p:nvPr/>
        </p:nvCxnSpPr>
        <p:spPr>
          <a:xfrm>
            <a:off x="1688288" y="1771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C300496-E7AC-49D2-D7BE-FB530FFD93DA}"/>
              </a:ext>
            </a:extLst>
          </p:cNvPr>
          <p:cNvCxnSpPr>
            <a:cxnSpLocks/>
          </p:cNvCxnSpPr>
          <p:nvPr/>
        </p:nvCxnSpPr>
        <p:spPr>
          <a:xfrm>
            <a:off x="1993540" y="1771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B0B7F8A-BB0B-DFD9-43D0-865019035C61}"/>
              </a:ext>
            </a:extLst>
          </p:cNvPr>
          <p:cNvCxnSpPr>
            <a:cxnSpLocks/>
          </p:cNvCxnSpPr>
          <p:nvPr/>
        </p:nvCxnSpPr>
        <p:spPr>
          <a:xfrm>
            <a:off x="1688288" y="177759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A50CD8A2-8CB0-C233-1050-E155E1BAFE9E}"/>
              </a:ext>
            </a:extLst>
          </p:cNvPr>
          <p:cNvCxnSpPr>
            <a:cxnSpLocks/>
          </p:cNvCxnSpPr>
          <p:nvPr/>
        </p:nvCxnSpPr>
        <p:spPr>
          <a:xfrm>
            <a:off x="2152632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7AD29C8-6CCA-441A-7587-D26BA85130CB}"/>
              </a:ext>
            </a:extLst>
          </p:cNvPr>
          <p:cNvCxnSpPr>
            <a:cxnSpLocks/>
          </p:cNvCxnSpPr>
          <p:nvPr/>
        </p:nvCxnSpPr>
        <p:spPr>
          <a:xfrm>
            <a:off x="2457884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F797A32-1E02-39AA-0EDC-FE6B0CB87C05}"/>
              </a:ext>
            </a:extLst>
          </p:cNvPr>
          <p:cNvCxnSpPr>
            <a:cxnSpLocks/>
          </p:cNvCxnSpPr>
          <p:nvPr/>
        </p:nvCxnSpPr>
        <p:spPr>
          <a:xfrm>
            <a:off x="2152632" y="1777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타원 169">
            <a:extLst>
              <a:ext uri="{FF2B5EF4-FFF2-40B4-BE49-F238E27FC236}">
                <a16:creationId xmlns:a16="http://schemas.microsoft.com/office/drawing/2014/main" id="{4B4097D8-DAD4-12DB-E331-86AB95DD79B5}"/>
              </a:ext>
            </a:extLst>
          </p:cNvPr>
          <p:cNvSpPr/>
          <p:nvPr/>
        </p:nvSpPr>
        <p:spPr>
          <a:xfrm>
            <a:off x="1325249" y="1928520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EFC8EAC2-0D70-E625-8764-6F0E3F4BD0D5}"/>
              </a:ext>
            </a:extLst>
          </p:cNvPr>
          <p:cNvCxnSpPr>
            <a:cxnSpLocks/>
          </p:cNvCxnSpPr>
          <p:nvPr/>
        </p:nvCxnSpPr>
        <p:spPr>
          <a:xfrm>
            <a:off x="808720" y="2340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E83AE915-4739-1622-1DB8-CB1C5112D0EA}"/>
              </a:ext>
            </a:extLst>
          </p:cNvPr>
          <p:cNvCxnSpPr>
            <a:cxnSpLocks/>
          </p:cNvCxnSpPr>
          <p:nvPr/>
        </p:nvCxnSpPr>
        <p:spPr>
          <a:xfrm>
            <a:off x="1113972" y="2340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81AEC7-26BA-379C-35CB-DD123AF1C241}"/>
              </a:ext>
            </a:extLst>
          </p:cNvPr>
          <p:cNvCxnSpPr>
            <a:cxnSpLocks/>
          </p:cNvCxnSpPr>
          <p:nvPr/>
        </p:nvCxnSpPr>
        <p:spPr>
          <a:xfrm>
            <a:off x="808720" y="234669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AA5438E-BEF4-1271-4D64-CC022D4E41CE}"/>
              </a:ext>
            </a:extLst>
          </p:cNvPr>
          <p:cNvCxnSpPr>
            <a:cxnSpLocks/>
          </p:cNvCxnSpPr>
          <p:nvPr/>
        </p:nvCxnSpPr>
        <p:spPr>
          <a:xfrm>
            <a:off x="1242109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6CBE1BFA-0792-944D-85DF-700D21C767BE}"/>
              </a:ext>
            </a:extLst>
          </p:cNvPr>
          <p:cNvCxnSpPr>
            <a:cxnSpLocks/>
          </p:cNvCxnSpPr>
          <p:nvPr/>
        </p:nvCxnSpPr>
        <p:spPr>
          <a:xfrm>
            <a:off x="1547361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FEC5F89C-9434-7DA1-EED3-CB7D175362D8}"/>
              </a:ext>
            </a:extLst>
          </p:cNvPr>
          <p:cNvCxnSpPr>
            <a:cxnSpLocks/>
          </p:cNvCxnSpPr>
          <p:nvPr/>
        </p:nvCxnSpPr>
        <p:spPr>
          <a:xfrm>
            <a:off x="1242109" y="2348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4A210D2-D960-CE6E-1963-8460651BB073}"/>
              </a:ext>
            </a:extLst>
          </p:cNvPr>
          <p:cNvCxnSpPr>
            <a:cxnSpLocks/>
          </p:cNvCxnSpPr>
          <p:nvPr/>
        </p:nvCxnSpPr>
        <p:spPr>
          <a:xfrm>
            <a:off x="1673113" y="2342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5896C1C-ECE3-B495-A10C-1DAE9FA84AA4}"/>
              </a:ext>
            </a:extLst>
          </p:cNvPr>
          <p:cNvCxnSpPr>
            <a:cxnSpLocks/>
          </p:cNvCxnSpPr>
          <p:nvPr/>
        </p:nvCxnSpPr>
        <p:spPr>
          <a:xfrm>
            <a:off x="1978365" y="2342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1DC59701-0962-D709-173D-856A9B487476}"/>
              </a:ext>
            </a:extLst>
          </p:cNvPr>
          <p:cNvCxnSpPr>
            <a:cxnSpLocks/>
          </p:cNvCxnSpPr>
          <p:nvPr/>
        </p:nvCxnSpPr>
        <p:spPr>
          <a:xfrm>
            <a:off x="1673113" y="234881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2DD03EE6-BD00-D306-7EDE-5F23136C63AF}"/>
              </a:ext>
            </a:extLst>
          </p:cNvPr>
          <p:cNvCxnSpPr>
            <a:cxnSpLocks/>
          </p:cNvCxnSpPr>
          <p:nvPr/>
        </p:nvCxnSpPr>
        <p:spPr>
          <a:xfrm>
            <a:off x="2137457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3249C454-6B07-B08B-C730-F5134914E4F9}"/>
              </a:ext>
            </a:extLst>
          </p:cNvPr>
          <p:cNvCxnSpPr>
            <a:cxnSpLocks/>
          </p:cNvCxnSpPr>
          <p:nvPr/>
        </p:nvCxnSpPr>
        <p:spPr>
          <a:xfrm>
            <a:off x="2442709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6418BC0-E33B-B4D4-241D-4144024A385D}"/>
              </a:ext>
            </a:extLst>
          </p:cNvPr>
          <p:cNvCxnSpPr>
            <a:cxnSpLocks/>
          </p:cNvCxnSpPr>
          <p:nvPr/>
        </p:nvCxnSpPr>
        <p:spPr>
          <a:xfrm>
            <a:off x="2137457" y="2348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833F452F-CD90-6FA4-3FFD-4C1B2C392A11}"/>
              </a:ext>
            </a:extLst>
          </p:cNvPr>
          <p:cNvSpPr/>
          <p:nvPr/>
        </p:nvSpPr>
        <p:spPr>
          <a:xfrm>
            <a:off x="1748736" y="2499178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38E0598-1181-7EE6-94F0-F12496CEC044}"/>
              </a:ext>
            </a:extLst>
          </p:cNvPr>
          <p:cNvSpPr txBox="1"/>
          <p:nvPr/>
        </p:nvSpPr>
        <p:spPr>
          <a:xfrm>
            <a:off x="1641724" y="206359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#3</a:t>
            </a:r>
            <a:endParaRPr lang="ko-KR" altLang="en-US" sz="1200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936CA119-8BE9-2837-B69A-C0039799BD2A}"/>
              </a:ext>
            </a:extLst>
          </p:cNvPr>
          <p:cNvCxnSpPr>
            <a:cxnSpLocks/>
          </p:cNvCxnSpPr>
          <p:nvPr/>
        </p:nvCxnSpPr>
        <p:spPr>
          <a:xfrm>
            <a:off x="773275" y="2908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F6665E09-6521-0DDF-FAB2-FCA86C2B9931}"/>
              </a:ext>
            </a:extLst>
          </p:cNvPr>
          <p:cNvCxnSpPr>
            <a:cxnSpLocks/>
          </p:cNvCxnSpPr>
          <p:nvPr/>
        </p:nvCxnSpPr>
        <p:spPr>
          <a:xfrm>
            <a:off x="1078527" y="2908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61BB1A78-CA73-2631-1EF7-6F2535E12336}"/>
              </a:ext>
            </a:extLst>
          </p:cNvPr>
          <p:cNvCxnSpPr>
            <a:cxnSpLocks/>
          </p:cNvCxnSpPr>
          <p:nvPr/>
        </p:nvCxnSpPr>
        <p:spPr>
          <a:xfrm>
            <a:off x="773275" y="291500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62528FD-C8A2-B2A1-7640-B69C49D0B8AC}"/>
              </a:ext>
            </a:extLst>
          </p:cNvPr>
          <p:cNvCxnSpPr>
            <a:cxnSpLocks/>
          </p:cNvCxnSpPr>
          <p:nvPr/>
        </p:nvCxnSpPr>
        <p:spPr>
          <a:xfrm>
            <a:off x="1206664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C685911E-6919-6B83-2C95-ABA3BDCD185D}"/>
              </a:ext>
            </a:extLst>
          </p:cNvPr>
          <p:cNvCxnSpPr>
            <a:cxnSpLocks/>
          </p:cNvCxnSpPr>
          <p:nvPr/>
        </p:nvCxnSpPr>
        <p:spPr>
          <a:xfrm>
            <a:off x="1511916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4A7964BD-4DDF-BD00-2D93-2F558C069212}"/>
              </a:ext>
            </a:extLst>
          </p:cNvPr>
          <p:cNvCxnSpPr>
            <a:cxnSpLocks/>
          </p:cNvCxnSpPr>
          <p:nvPr/>
        </p:nvCxnSpPr>
        <p:spPr>
          <a:xfrm>
            <a:off x="1206664" y="2917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F1FFA7F-25D3-1164-ABC2-9CF12A7597E4}"/>
              </a:ext>
            </a:extLst>
          </p:cNvPr>
          <p:cNvCxnSpPr>
            <a:cxnSpLocks/>
          </p:cNvCxnSpPr>
          <p:nvPr/>
        </p:nvCxnSpPr>
        <p:spPr>
          <a:xfrm>
            <a:off x="1637668" y="2911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7EA98EC3-4E05-62F0-2881-657495032852}"/>
              </a:ext>
            </a:extLst>
          </p:cNvPr>
          <p:cNvCxnSpPr>
            <a:cxnSpLocks/>
          </p:cNvCxnSpPr>
          <p:nvPr/>
        </p:nvCxnSpPr>
        <p:spPr>
          <a:xfrm>
            <a:off x="1942920" y="2911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46918E6A-250F-BA15-3D1B-080706168C6F}"/>
              </a:ext>
            </a:extLst>
          </p:cNvPr>
          <p:cNvCxnSpPr>
            <a:cxnSpLocks/>
          </p:cNvCxnSpPr>
          <p:nvPr/>
        </p:nvCxnSpPr>
        <p:spPr>
          <a:xfrm>
            <a:off x="1637668" y="291713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C5FFBC75-7BB0-4790-E90F-99D85E76F448}"/>
              </a:ext>
            </a:extLst>
          </p:cNvPr>
          <p:cNvCxnSpPr>
            <a:cxnSpLocks/>
          </p:cNvCxnSpPr>
          <p:nvPr/>
        </p:nvCxnSpPr>
        <p:spPr>
          <a:xfrm>
            <a:off x="2102012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F19B034F-9E35-0A3D-55FF-7D9D85D4691E}"/>
              </a:ext>
            </a:extLst>
          </p:cNvPr>
          <p:cNvCxnSpPr>
            <a:cxnSpLocks/>
          </p:cNvCxnSpPr>
          <p:nvPr/>
        </p:nvCxnSpPr>
        <p:spPr>
          <a:xfrm>
            <a:off x="2407264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직선 화살표 연결선 274">
            <a:extLst>
              <a:ext uri="{FF2B5EF4-FFF2-40B4-BE49-F238E27FC236}">
                <a16:creationId xmlns:a16="http://schemas.microsoft.com/office/drawing/2014/main" id="{D9D05F34-D251-88DA-8EA1-A2AC6278E4B8}"/>
              </a:ext>
            </a:extLst>
          </p:cNvPr>
          <p:cNvCxnSpPr>
            <a:cxnSpLocks/>
          </p:cNvCxnSpPr>
          <p:nvPr/>
        </p:nvCxnSpPr>
        <p:spPr>
          <a:xfrm>
            <a:off x="2102012" y="2917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타원 275">
            <a:extLst>
              <a:ext uri="{FF2B5EF4-FFF2-40B4-BE49-F238E27FC236}">
                <a16:creationId xmlns:a16="http://schemas.microsoft.com/office/drawing/2014/main" id="{CDBFD091-9EA3-E68F-4422-B706D02442DA}"/>
              </a:ext>
            </a:extLst>
          </p:cNvPr>
          <p:cNvSpPr/>
          <p:nvPr/>
        </p:nvSpPr>
        <p:spPr>
          <a:xfrm>
            <a:off x="2170982" y="3069873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5E4C0F6-B300-8B2C-2601-4C73352CA72C}"/>
              </a:ext>
            </a:extLst>
          </p:cNvPr>
          <p:cNvSpPr txBox="1"/>
          <p:nvPr/>
        </p:nvSpPr>
        <p:spPr>
          <a:xfrm>
            <a:off x="2070623" y="263191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#4</a:t>
            </a:r>
            <a:endParaRPr lang="ko-KR" altLang="en-US" sz="120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262D8AB-17BE-51EA-1512-6B93BCD5B73D}"/>
              </a:ext>
            </a:extLst>
          </p:cNvPr>
          <p:cNvSpPr txBox="1"/>
          <p:nvPr/>
        </p:nvSpPr>
        <p:spPr>
          <a:xfrm>
            <a:off x="2578168" y="1219512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(1, 0, 0, 0)</a:t>
            </a:r>
            <a:endParaRPr lang="ko-KR" altLang="en-US" sz="120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A6362B8-DABF-E2F7-8494-A4844730D5CF}"/>
              </a:ext>
            </a:extLst>
          </p:cNvPr>
          <p:cNvSpPr txBox="1"/>
          <p:nvPr/>
        </p:nvSpPr>
        <p:spPr>
          <a:xfrm>
            <a:off x="2610220" y="1804608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(0, 1, 0, 0)</a:t>
            </a:r>
            <a:endParaRPr lang="ko-KR" altLang="en-US" sz="120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18AE90F-0F19-2BA4-52E5-080FF92DB53D}"/>
              </a:ext>
            </a:extLst>
          </p:cNvPr>
          <p:cNvSpPr txBox="1"/>
          <p:nvPr/>
        </p:nvSpPr>
        <p:spPr>
          <a:xfrm>
            <a:off x="2610220" y="2375163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(0, 0, 1, 0)</a:t>
            </a:r>
            <a:endParaRPr lang="ko-KR" altLang="en-US" sz="12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A9E5D6F-772A-E930-9028-6CBF1F73A81B}"/>
              </a:ext>
            </a:extLst>
          </p:cNvPr>
          <p:cNvSpPr txBox="1"/>
          <p:nvPr/>
        </p:nvSpPr>
        <p:spPr>
          <a:xfrm>
            <a:off x="2612254" y="2932280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(0, 0, 0, 1)</a:t>
            </a:r>
            <a:endParaRPr lang="ko-KR" altLang="en-US" sz="1200"/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E0B5311E-2B87-73A0-807E-A741234BDC92}"/>
              </a:ext>
            </a:extLst>
          </p:cNvPr>
          <p:cNvCxnSpPr>
            <a:cxnSpLocks/>
          </p:cNvCxnSpPr>
          <p:nvPr/>
        </p:nvCxnSpPr>
        <p:spPr>
          <a:xfrm>
            <a:off x="2760071" y="1183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007A0F52-7D54-8E3D-1C9B-A3CFCD025FA3}"/>
              </a:ext>
            </a:extLst>
          </p:cNvPr>
          <p:cNvCxnSpPr>
            <a:cxnSpLocks/>
          </p:cNvCxnSpPr>
          <p:nvPr/>
        </p:nvCxnSpPr>
        <p:spPr>
          <a:xfrm>
            <a:off x="2918424" y="1183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A59EBA87-80AE-4695-FD4C-7DE867B88022}"/>
              </a:ext>
            </a:extLst>
          </p:cNvPr>
          <p:cNvCxnSpPr>
            <a:cxnSpLocks/>
          </p:cNvCxnSpPr>
          <p:nvPr/>
        </p:nvCxnSpPr>
        <p:spPr>
          <a:xfrm>
            <a:off x="3076776" y="118116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F679019-8364-DEEB-E071-91EBAE67AC78}"/>
              </a:ext>
            </a:extLst>
          </p:cNvPr>
          <p:cNvCxnSpPr>
            <a:cxnSpLocks/>
          </p:cNvCxnSpPr>
          <p:nvPr/>
        </p:nvCxnSpPr>
        <p:spPr>
          <a:xfrm>
            <a:off x="3221035" y="1174583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74ED831B-F6AA-0505-2EDB-A9B94A40FE62}"/>
              </a:ext>
            </a:extLst>
          </p:cNvPr>
          <p:cNvCxnSpPr>
            <a:cxnSpLocks/>
          </p:cNvCxnSpPr>
          <p:nvPr/>
        </p:nvCxnSpPr>
        <p:spPr>
          <a:xfrm>
            <a:off x="2750808" y="1174583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" name="그림 286">
            <a:extLst>
              <a:ext uri="{FF2B5EF4-FFF2-40B4-BE49-F238E27FC236}">
                <a16:creationId xmlns:a16="http://schemas.microsoft.com/office/drawing/2014/main" id="{51279F41-C2E0-F1F3-1E45-F3FBB617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95" y="1969041"/>
            <a:ext cx="2798439" cy="4828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85D389B9-E28E-C456-4100-F326303C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58" y="1772075"/>
            <a:ext cx="323605" cy="2489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FA83679A-B217-FEF4-34D7-FD3E9ACA5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859" y="2345437"/>
            <a:ext cx="303828" cy="2349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63CF4562-5272-E6BA-4076-FD24A3FA0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858" y="2939305"/>
            <a:ext cx="349800" cy="2581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B65A6220-4E21-0BC6-25AC-D933EB9E5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014" y="1177008"/>
            <a:ext cx="318672" cy="24234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ABC6531E-996A-949F-683F-2FCB9A71DCAD}"/>
              </a:ext>
            </a:extLst>
          </p:cNvPr>
          <p:cNvGrpSpPr/>
          <p:nvPr/>
        </p:nvGrpSpPr>
        <p:grpSpPr>
          <a:xfrm>
            <a:off x="4050269" y="1080290"/>
            <a:ext cx="225959" cy="66698"/>
            <a:chOff x="4097129" y="1096731"/>
            <a:chExt cx="225959" cy="100268"/>
          </a:xfrm>
        </p:grpSpPr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C2984EA8-0E1A-B387-E5B3-19C38A3E33AA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화살표 연결선 293">
              <a:extLst>
                <a:ext uri="{FF2B5EF4-FFF2-40B4-BE49-F238E27FC236}">
                  <a16:creationId xmlns:a16="http://schemas.microsoft.com/office/drawing/2014/main" id="{8CC5AA1B-11CE-0AFA-567D-7C0AF286A698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화살표 연결선 294">
              <a:extLst>
                <a:ext uri="{FF2B5EF4-FFF2-40B4-BE49-F238E27FC236}">
                  <a16:creationId xmlns:a16="http://schemas.microsoft.com/office/drawing/2014/main" id="{4C1A9B11-A5BB-2925-B294-CAC56B8E328B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88678910-B593-0032-9FC8-9701931BD24A}"/>
              </a:ext>
            </a:extLst>
          </p:cNvPr>
          <p:cNvSpPr txBox="1"/>
          <p:nvPr/>
        </p:nvSpPr>
        <p:spPr>
          <a:xfrm>
            <a:off x="3910442" y="87885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EDAAC3E0-39A0-1B79-46B9-2BE3B8C433B8}"/>
              </a:ext>
            </a:extLst>
          </p:cNvPr>
          <p:cNvCxnSpPr/>
          <p:nvPr/>
        </p:nvCxnSpPr>
        <p:spPr>
          <a:xfrm>
            <a:off x="3411154" y="130634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22A038E3-F8CB-3860-2D53-52CD211BA0A4}"/>
              </a:ext>
            </a:extLst>
          </p:cNvPr>
          <p:cNvCxnSpPr>
            <a:cxnSpLocks/>
          </p:cNvCxnSpPr>
          <p:nvPr/>
        </p:nvCxnSpPr>
        <p:spPr>
          <a:xfrm>
            <a:off x="2781944" y="1774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84B1BAC6-77AF-2C4F-A67B-05CB3D2D8928}"/>
              </a:ext>
            </a:extLst>
          </p:cNvPr>
          <p:cNvCxnSpPr>
            <a:cxnSpLocks/>
          </p:cNvCxnSpPr>
          <p:nvPr/>
        </p:nvCxnSpPr>
        <p:spPr>
          <a:xfrm>
            <a:off x="2940297" y="1774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242B4226-7B2E-B11A-EEDD-672522E27301}"/>
              </a:ext>
            </a:extLst>
          </p:cNvPr>
          <p:cNvCxnSpPr>
            <a:cxnSpLocks/>
          </p:cNvCxnSpPr>
          <p:nvPr/>
        </p:nvCxnSpPr>
        <p:spPr>
          <a:xfrm>
            <a:off x="3098649" y="177207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FA00DB50-1C2B-3ED2-7BFE-BD48F57E3FBA}"/>
              </a:ext>
            </a:extLst>
          </p:cNvPr>
          <p:cNvCxnSpPr>
            <a:cxnSpLocks/>
          </p:cNvCxnSpPr>
          <p:nvPr/>
        </p:nvCxnSpPr>
        <p:spPr>
          <a:xfrm>
            <a:off x="3242908" y="176549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72EFAE88-ED03-CCEE-278A-45CC4AE1067C}"/>
              </a:ext>
            </a:extLst>
          </p:cNvPr>
          <p:cNvCxnSpPr>
            <a:cxnSpLocks/>
          </p:cNvCxnSpPr>
          <p:nvPr/>
        </p:nvCxnSpPr>
        <p:spPr>
          <a:xfrm>
            <a:off x="2772681" y="176549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B1D9CD9F-D290-C243-1DAA-7AA04CC4E760}"/>
              </a:ext>
            </a:extLst>
          </p:cNvPr>
          <p:cNvSpPr txBox="1"/>
          <p:nvPr/>
        </p:nvSpPr>
        <p:spPr>
          <a:xfrm>
            <a:off x="2797159" y="1537077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D6510FDF-CE08-5479-82B9-5EB5DB04414B}"/>
              </a:ext>
            </a:extLst>
          </p:cNvPr>
          <p:cNvCxnSpPr>
            <a:cxnSpLocks/>
          </p:cNvCxnSpPr>
          <p:nvPr/>
        </p:nvCxnSpPr>
        <p:spPr>
          <a:xfrm>
            <a:off x="2780924" y="2363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B6C6FAF-4E93-311C-2F8F-CC531EDAB1B3}"/>
              </a:ext>
            </a:extLst>
          </p:cNvPr>
          <p:cNvCxnSpPr>
            <a:cxnSpLocks/>
          </p:cNvCxnSpPr>
          <p:nvPr/>
        </p:nvCxnSpPr>
        <p:spPr>
          <a:xfrm>
            <a:off x="2939277" y="2363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5B8176B-AE9E-5703-9F9E-7F54732550CD}"/>
              </a:ext>
            </a:extLst>
          </p:cNvPr>
          <p:cNvCxnSpPr>
            <a:cxnSpLocks/>
          </p:cNvCxnSpPr>
          <p:nvPr/>
        </p:nvCxnSpPr>
        <p:spPr>
          <a:xfrm>
            <a:off x="3097629" y="236172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89B32D0E-377C-E707-0E86-7AB62E9065BE}"/>
              </a:ext>
            </a:extLst>
          </p:cNvPr>
          <p:cNvCxnSpPr>
            <a:cxnSpLocks/>
          </p:cNvCxnSpPr>
          <p:nvPr/>
        </p:nvCxnSpPr>
        <p:spPr>
          <a:xfrm>
            <a:off x="3241888" y="235514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A87E4269-89FC-1D64-E0AB-F9689627C567}"/>
              </a:ext>
            </a:extLst>
          </p:cNvPr>
          <p:cNvCxnSpPr>
            <a:cxnSpLocks/>
          </p:cNvCxnSpPr>
          <p:nvPr/>
        </p:nvCxnSpPr>
        <p:spPr>
          <a:xfrm>
            <a:off x="2771661" y="235514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007D9ED8-CD34-55EB-BFD7-46230E0087D1}"/>
              </a:ext>
            </a:extLst>
          </p:cNvPr>
          <p:cNvSpPr txBox="1"/>
          <p:nvPr/>
        </p:nvSpPr>
        <p:spPr>
          <a:xfrm>
            <a:off x="2797723" y="2133910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F6F3F351-4256-9CE5-0BF1-A13E6FEBC083}"/>
              </a:ext>
            </a:extLst>
          </p:cNvPr>
          <p:cNvCxnSpPr>
            <a:cxnSpLocks/>
          </p:cNvCxnSpPr>
          <p:nvPr/>
        </p:nvCxnSpPr>
        <p:spPr>
          <a:xfrm>
            <a:off x="2777944" y="2933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36B01B0B-DA15-90B4-4FD7-7D04A0FA1D6A}"/>
              </a:ext>
            </a:extLst>
          </p:cNvPr>
          <p:cNvCxnSpPr>
            <a:cxnSpLocks/>
          </p:cNvCxnSpPr>
          <p:nvPr/>
        </p:nvCxnSpPr>
        <p:spPr>
          <a:xfrm>
            <a:off x="2936297" y="2933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823190DE-E5B6-6EB5-E943-E875D218D5F0}"/>
              </a:ext>
            </a:extLst>
          </p:cNvPr>
          <p:cNvCxnSpPr>
            <a:cxnSpLocks/>
          </p:cNvCxnSpPr>
          <p:nvPr/>
        </p:nvCxnSpPr>
        <p:spPr>
          <a:xfrm>
            <a:off x="3094649" y="2931704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6C5B3E2-92C6-6B3A-B2D9-AC1A3D7B0CA5}"/>
              </a:ext>
            </a:extLst>
          </p:cNvPr>
          <p:cNvCxnSpPr>
            <a:cxnSpLocks/>
          </p:cNvCxnSpPr>
          <p:nvPr/>
        </p:nvCxnSpPr>
        <p:spPr>
          <a:xfrm>
            <a:off x="3238908" y="2925127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67D60F78-4D4F-6E11-BD93-489267B55ADD}"/>
              </a:ext>
            </a:extLst>
          </p:cNvPr>
          <p:cNvCxnSpPr>
            <a:cxnSpLocks/>
          </p:cNvCxnSpPr>
          <p:nvPr/>
        </p:nvCxnSpPr>
        <p:spPr>
          <a:xfrm>
            <a:off x="2768681" y="2925127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3DC18E8B-F049-1A18-F60B-013B9B4611A2}"/>
              </a:ext>
            </a:extLst>
          </p:cNvPr>
          <p:cNvSpPr txBox="1"/>
          <p:nvPr/>
        </p:nvSpPr>
        <p:spPr>
          <a:xfrm>
            <a:off x="2825416" y="2699228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5A901A20-5775-C7E9-133D-81823BB99C0D}"/>
              </a:ext>
            </a:extLst>
          </p:cNvPr>
          <p:cNvCxnSpPr/>
          <p:nvPr/>
        </p:nvCxnSpPr>
        <p:spPr>
          <a:xfrm>
            <a:off x="3426702" y="188005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2508F10-54F8-B6DB-9065-9C2887DC856E}"/>
              </a:ext>
            </a:extLst>
          </p:cNvPr>
          <p:cNvCxnSpPr/>
          <p:nvPr/>
        </p:nvCxnSpPr>
        <p:spPr>
          <a:xfrm>
            <a:off x="3443206" y="2455416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63108FE5-D4F0-5EE4-1376-BED03C90D11C}"/>
              </a:ext>
            </a:extLst>
          </p:cNvPr>
          <p:cNvCxnSpPr/>
          <p:nvPr/>
        </p:nvCxnSpPr>
        <p:spPr>
          <a:xfrm>
            <a:off x="3443206" y="3068398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DDF0A27F-93F7-7DD2-17C3-1D4BF1EDAF33}"/>
              </a:ext>
            </a:extLst>
          </p:cNvPr>
          <p:cNvGrpSpPr/>
          <p:nvPr/>
        </p:nvGrpSpPr>
        <p:grpSpPr>
          <a:xfrm>
            <a:off x="4068821" y="1673322"/>
            <a:ext cx="225959" cy="58045"/>
            <a:chOff x="4097129" y="1096731"/>
            <a:chExt cx="225959" cy="100268"/>
          </a:xfrm>
        </p:grpSpPr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0F8D1825-B7BB-DF7A-8C67-1EC8DC7F7E3F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화살표 연결선 320">
              <a:extLst>
                <a:ext uri="{FF2B5EF4-FFF2-40B4-BE49-F238E27FC236}">
                  <a16:creationId xmlns:a16="http://schemas.microsoft.com/office/drawing/2014/main" id="{280C5D6A-A84E-CB24-0911-7771611A1F76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8C70248A-567A-A843-2E99-06B39180AFB6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2A326A1B-2220-1C6C-6EC9-F839EE64ED33}"/>
              </a:ext>
            </a:extLst>
          </p:cNvPr>
          <p:cNvSpPr txBox="1"/>
          <p:nvPr/>
        </p:nvSpPr>
        <p:spPr>
          <a:xfrm>
            <a:off x="3929490" y="14797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935856F9-AC96-B0B4-417E-544C9783C111}"/>
              </a:ext>
            </a:extLst>
          </p:cNvPr>
          <p:cNvGrpSpPr/>
          <p:nvPr/>
        </p:nvGrpSpPr>
        <p:grpSpPr>
          <a:xfrm>
            <a:off x="4069317" y="2240719"/>
            <a:ext cx="225959" cy="65822"/>
            <a:chOff x="4097129" y="1096731"/>
            <a:chExt cx="225959" cy="100268"/>
          </a:xfrm>
        </p:grpSpPr>
        <p:cxnSp>
          <p:nvCxnSpPr>
            <p:cNvPr id="325" name="직선 화살표 연결선 324">
              <a:extLst>
                <a:ext uri="{FF2B5EF4-FFF2-40B4-BE49-F238E27FC236}">
                  <a16:creationId xmlns:a16="http://schemas.microsoft.com/office/drawing/2014/main" id="{7635DD95-1ACA-F58F-5618-EE9060AFB4C8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화살표 연결선 325">
              <a:extLst>
                <a:ext uri="{FF2B5EF4-FFF2-40B4-BE49-F238E27FC236}">
                  <a16:creationId xmlns:a16="http://schemas.microsoft.com/office/drawing/2014/main" id="{BB159B0A-F535-FA61-E12A-DAE30979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6559D76D-63B2-ED65-7AE8-40CD959C1E0E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402762ED-CE9E-8ADC-28BF-91CD2623CA1C}"/>
              </a:ext>
            </a:extLst>
          </p:cNvPr>
          <p:cNvSpPr txBox="1"/>
          <p:nvPr/>
        </p:nvSpPr>
        <p:spPr>
          <a:xfrm>
            <a:off x="3929490" y="20392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9EC27075-204C-D85F-4B2C-49BDA779F8A4}"/>
              </a:ext>
            </a:extLst>
          </p:cNvPr>
          <p:cNvGrpSpPr/>
          <p:nvPr/>
        </p:nvGrpSpPr>
        <p:grpSpPr>
          <a:xfrm>
            <a:off x="4085473" y="2823370"/>
            <a:ext cx="225959" cy="74433"/>
            <a:chOff x="4097129" y="1096731"/>
            <a:chExt cx="225959" cy="100268"/>
          </a:xfrm>
        </p:grpSpPr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95C32722-E85C-5F54-1760-110E277CFB04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화살표 연결선 330">
              <a:extLst>
                <a:ext uri="{FF2B5EF4-FFF2-40B4-BE49-F238E27FC236}">
                  <a16:creationId xmlns:a16="http://schemas.microsoft.com/office/drawing/2014/main" id="{81B1781F-226D-3582-E23D-0EA85BC16AE7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화살표 연결선 331">
              <a:extLst>
                <a:ext uri="{FF2B5EF4-FFF2-40B4-BE49-F238E27FC236}">
                  <a16:creationId xmlns:a16="http://schemas.microsoft.com/office/drawing/2014/main" id="{9811E546-6A65-22C2-7E77-4CD0B394BC51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E7506E81-2637-72E9-DA47-6E5F6985AE90}"/>
              </a:ext>
            </a:extLst>
          </p:cNvPr>
          <p:cNvSpPr txBox="1"/>
          <p:nvPr/>
        </p:nvSpPr>
        <p:spPr>
          <a:xfrm>
            <a:off x="3945646" y="262193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3DEB9E1B-0F56-A865-0F25-D7EAF1A8F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65" y="5009282"/>
            <a:ext cx="3060669" cy="41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83ED3423-FC34-74B5-59F4-8C1143F9DF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453" y="3555927"/>
            <a:ext cx="2712714" cy="44602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36" name="직선 화살표 연결선 335">
            <a:extLst>
              <a:ext uri="{FF2B5EF4-FFF2-40B4-BE49-F238E27FC236}">
                <a16:creationId xmlns:a16="http://schemas.microsoft.com/office/drawing/2014/main" id="{F6954715-4239-94F5-5739-C301D61322E4}"/>
              </a:ext>
            </a:extLst>
          </p:cNvPr>
          <p:cNvCxnSpPr>
            <a:cxnSpLocks/>
          </p:cNvCxnSpPr>
          <p:nvPr/>
        </p:nvCxnSpPr>
        <p:spPr>
          <a:xfrm>
            <a:off x="10016385" y="20532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BDA05461-77F0-7AEA-FE07-6F58D64577A3}"/>
              </a:ext>
            </a:extLst>
          </p:cNvPr>
          <p:cNvCxnSpPr>
            <a:cxnSpLocks/>
          </p:cNvCxnSpPr>
          <p:nvPr/>
        </p:nvCxnSpPr>
        <p:spPr>
          <a:xfrm>
            <a:off x="10321637" y="20532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2BF1AD90-6753-398B-22C2-A9D5B91697FD}"/>
              </a:ext>
            </a:extLst>
          </p:cNvPr>
          <p:cNvCxnSpPr>
            <a:cxnSpLocks/>
          </p:cNvCxnSpPr>
          <p:nvPr/>
        </p:nvCxnSpPr>
        <p:spPr>
          <a:xfrm>
            <a:off x="10016385" y="205934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C901FC88-AF9E-81F1-3759-60A8070C37F9}"/>
              </a:ext>
            </a:extLst>
          </p:cNvPr>
          <p:cNvCxnSpPr>
            <a:cxnSpLocks/>
          </p:cNvCxnSpPr>
          <p:nvPr/>
        </p:nvCxnSpPr>
        <p:spPr>
          <a:xfrm>
            <a:off x="10545342" y="2057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4E7AA9D8-44DF-5630-A085-435A869647C0}"/>
              </a:ext>
            </a:extLst>
          </p:cNvPr>
          <p:cNvCxnSpPr>
            <a:cxnSpLocks/>
          </p:cNvCxnSpPr>
          <p:nvPr/>
        </p:nvCxnSpPr>
        <p:spPr>
          <a:xfrm>
            <a:off x="10850594" y="2057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0D25497A-EA5E-9136-E1B7-86EEEB78942D}"/>
              </a:ext>
            </a:extLst>
          </p:cNvPr>
          <p:cNvCxnSpPr>
            <a:cxnSpLocks/>
          </p:cNvCxnSpPr>
          <p:nvPr/>
        </p:nvCxnSpPr>
        <p:spPr>
          <a:xfrm>
            <a:off x="10545342" y="206369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33D2A86A-B9D3-9AC1-1B63-BF6691B5D8DA}"/>
              </a:ext>
            </a:extLst>
          </p:cNvPr>
          <p:cNvCxnSpPr>
            <a:cxnSpLocks/>
          </p:cNvCxnSpPr>
          <p:nvPr/>
        </p:nvCxnSpPr>
        <p:spPr>
          <a:xfrm>
            <a:off x="11049371" y="20651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직선 화살표 연결선 342">
            <a:extLst>
              <a:ext uri="{FF2B5EF4-FFF2-40B4-BE49-F238E27FC236}">
                <a16:creationId xmlns:a16="http://schemas.microsoft.com/office/drawing/2014/main" id="{0B20F54C-4B81-B892-BBDE-5CCAF947D94C}"/>
              </a:ext>
            </a:extLst>
          </p:cNvPr>
          <p:cNvCxnSpPr>
            <a:cxnSpLocks/>
          </p:cNvCxnSpPr>
          <p:nvPr/>
        </p:nvCxnSpPr>
        <p:spPr>
          <a:xfrm>
            <a:off x="11354623" y="20651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FA4DB12A-7659-9B97-DAB5-B16C32F18662}"/>
              </a:ext>
            </a:extLst>
          </p:cNvPr>
          <p:cNvCxnSpPr>
            <a:cxnSpLocks/>
          </p:cNvCxnSpPr>
          <p:nvPr/>
        </p:nvCxnSpPr>
        <p:spPr>
          <a:xfrm>
            <a:off x="11049371" y="207123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AF2D2DA7-A21D-CAEF-5E50-2687E09ABFB8}"/>
              </a:ext>
            </a:extLst>
          </p:cNvPr>
          <p:cNvCxnSpPr>
            <a:cxnSpLocks/>
          </p:cNvCxnSpPr>
          <p:nvPr/>
        </p:nvCxnSpPr>
        <p:spPr>
          <a:xfrm>
            <a:off x="11589915" y="20734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B972168C-951B-480D-F47E-966C8C9EBFF5}"/>
              </a:ext>
            </a:extLst>
          </p:cNvPr>
          <p:cNvCxnSpPr>
            <a:cxnSpLocks/>
          </p:cNvCxnSpPr>
          <p:nvPr/>
        </p:nvCxnSpPr>
        <p:spPr>
          <a:xfrm>
            <a:off x="11895167" y="20734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70F5A189-1C6D-83AD-3AA3-652542462A72}"/>
              </a:ext>
            </a:extLst>
          </p:cNvPr>
          <p:cNvCxnSpPr>
            <a:cxnSpLocks/>
          </p:cNvCxnSpPr>
          <p:nvPr/>
        </p:nvCxnSpPr>
        <p:spPr>
          <a:xfrm>
            <a:off x="11589915" y="207956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" name="타원 347">
            <a:extLst>
              <a:ext uri="{FF2B5EF4-FFF2-40B4-BE49-F238E27FC236}">
                <a16:creationId xmlns:a16="http://schemas.microsoft.com/office/drawing/2014/main" id="{6D02236A-C533-7620-483B-6E39263289FE}"/>
              </a:ext>
            </a:extLst>
          </p:cNvPr>
          <p:cNvSpPr/>
          <p:nvPr/>
        </p:nvSpPr>
        <p:spPr>
          <a:xfrm>
            <a:off x="10080664" y="2217227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6D0B8AA-AC84-0716-A745-905B13E8E67C}"/>
              </a:ext>
            </a:extLst>
          </p:cNvPr>
          <p:cNvSpPr txBox="1"/>
          <p:nvPr/>
        </p:nvSpPr>
        <p:spPr>
          <a:xfrm>
            <a:off x="9984996" y="1734767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70F1997-A65C-ED45-F236-A70CA688D3CA}"/>
              </a:ext>
            </a:extLst>
          </p:cNvPr>
          <p:cNvSpPr txBox="1"/>
          <p:nvPr/>
        </p:nvSpPr>
        <p:spPr>
          <a:xfrm>
            <a:off x="792318" y="89758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#1</a:t>
            </a:r>
            <a:endParaRPr lang="ko-KR" altLang="en-US" sz="120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AC90EF-DBE2-8EFE-0329-3814787D11C4}"/>
              </a:ext>
            </a:extLst>
          </p:cNvPr>
          <p:cNvSpPr txBox="1"/>
          <p:nvPr/>
        </p:nvSpPr>
        <p:spPr>
          <a:xfrm>
            <a:off x="1240265" y="148849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#2</a:t>
            </a:r>
            <a:endParaRPr lang="ko-KR" altLang="en-US" sz="120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D7A3C4BC-DB25-2727-81D4-11A4707D3089}"/>
              </a:ext>
            </a:extLst>
          </p:cNvPr>
          <p:cNvSpPr txBox="1"/>
          <p:nvPr/>
        </p:nvSpPr>
        <p:spPr>
          <a:xfrm>
            <a:off x="2777944" y="948666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BAC59D96-92FC-F19E-A6BD-A2125F983AEE}"/>
              </a:ext>
            </a:extLst>
          </p:cNvPr>
          <p:cNvSpPr/>
          <p:nvPr/>
        </p:nvSpPr>
        <p:spPr>
          <a:xfrm>
            <a:off x="11117620" y="2231753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E92CEA22-F22E-FC47-4AE7-DA97F779053E}"/>
              </a:ext>
            </a:extLst>
          </p:cNvPr>
          <p:cNvSpPr/>
          <p:nvPr/>
        </p:nvSpPr>
        <p:spPr>
          <a:xfrm>
            <a:off x="11663720" y="2232150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5001476-D30B-010C-9755-2F9585F6375E}"/>
              </a:ext>
            </a:extLst>
          </p:cNvPr>
          <p:cNvSpPr txBox="1"/>
          <p:nvPr/>
        </p:nvSpPr>
        <p:spPr>
          <a:xfrm>
            <a:off x="10500735" y="172716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452B171C-36D8-CE67-3752-AAF8B3331B6D}"/>
              </a:ext>
            </a:extLst>
          </p:cNvPr>
          <p:cNvSpPr txBox="1"/>
          <p:nvPr/>
        </p:nvSpPr>
        <p:spPr>
          <a:xfrm>
            <a:off x="11022626" y="172874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5C3FB35-8C9E-F518-483A-9A4B22AFD69C}"/>
              </a:ext>
            </a:extLst>
          </p:cNvPr>
          <p:cNvSpPr txBox="1"/>
          <p:nvPr/>
        </p:nvSpPr>
        <p:spPr>
          <a:xfrm>
            <a:off x="11544120" y="172517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F905BA9-3C4F-F1EA-9FD3-F6F2369FE900}"/>
              </a:ext>
            </a:extLst>
          </p:cNvPr>
          <p:cNvSpPr txBox="1"/>
          <p:nvPr/>
        </p:nvSpPr>
        <p:spPr>
          <a:xfrm>
            <a:off x="9953089" y="2374847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F4AA1276-1A09-C3F1-6DED-235AD5D4ADC9}"/>
              </a:ext>
            </a:extLst>
          </p:cNvPr>
          <p:cNvSpPr txBox="1"/>
          <p:nvPr/>
        </p:nvSpPr>
        <p:spPr>
          <a:xfrm>
            <a:off x="11009251" y="2371197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1D8E47B2-9FF7-8E6A-5589-C7736AD8ABEF}"/>
              </a:ext>
            </a:extLst>
          </p:cNvPr>
          <p:cNvSpPr txBox="1"/>
          <p:nvPr/>
        </p:nvSpPr>
        <p:spPr>
          <a:xfrm>
            <a:off x="11536304" y="2374560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19C90496-FCD8-126D-3D79-7B063C408F1C}"/>
              </a:ext>
            </a:extLst>
          </p:cNvPr>
          <p:cNvSpPr txBox="1"/>
          <p:nvPr/>
        </p:nvSpPr>
        <p:spPr>
          <a:xfrm>
            <a:off x="10513952" y="2368420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D99F49D4-9B2B-C23F-AE69-D4E4B2F68701}"/>
              </a:ext>
            </a:extLst>
          </p:cNvPr>
          <p:cNvCxnSpPr>
            <a:cxnSpLocks/>
          </p:cNvCxnSpPr>
          <p:nvPr/>
        </p:nvCxnSpPr>
        <p:spPr>
          <a:xfrm>
            <a:off x="8798368" y="2268167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3" name="TextBox 362">
            <a:extLst>
              <a:ext uri="{FF2B5EF4-FFF2-40B4-BE49-F238E27FC236}">
                <a16:creationId xmlns:a16="http://schemas.microsoft.com/office/drawing/2014/main" id="{EA37ADF7-9C96-8AF0-AA7C-A3A5AD43ADB3}"/>
              </a:ext>
            </a:extLst>
          </p:cNvPr>
          <p:cNvSpPr txBox="1"/>
          <p:nvPr/>
        </p:nvSpPr>
        <p:spPr>
          <a:xfrm>
            <a:off x="8721112" y="1992390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42D1858-024B-08BB-C613-AAFD0DC5C84E}"/>
              </a:ext>
            </a:extLst>
          </p:cNvPr>
          <p:cNvSpPr txBox="1"/>
          <p:nvPr/>
        </p:nvSpPr>
        <p:spPr>
          <a:xfrm>
            <a:off x="339524" y="3499479"/>
            <a:ext cx="4801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Task: Search Box with Coin</a:t>
            </a:r>
            <a:r>
              <a:rPr lang="ko-KR" altLang="en-US" sz="1200" b="1"/>
              <a:t> </a:t>
            </a:r>
            <a:r>
              <a:rPr lang="en-US" altLang="ko-KR" sz="1000" b="1">
                <a:sym typeface="Wingdings" panose="05000000000000000000" pitchFamily="2" charset="2"/>
              </a:rPr>
              <a:t> Python Code </a:t>
            </a:r>
            <a:endParaRPr lang="en-US" altLang="ko-KR" sz="1000" b="1"/>
          </a:p>
        </p:txBody>
      </p:sp>
      <p:cxnSp>
        <p:nvCxnSpPr>
          <p:cNvPr id="365" name="직선 화살표 연결선 364">
            <a:extLst>
              <a:ext uri="{FF2B5EF4-FFF2-40B4-BE49-F238E27FC236}">
                <a16:creationId xmlns:a16="http://schemas.microsoft.com/office/drawing/2014/main" id="{94124400-43CB-E83C-7658-DA652871C99D}"/>
              </a:ext>
            </a:extLst>
          </p:cNvPr>
          <p:cNvCxnSpPr>
            <a:cxnSpLocks/>
          </p:cNvCxnSpPr>
          <p:nvPr/>
        </p:nvCxnSpPr>
        <p:spPr>
          <a:xfrm>
            <a:off x="9985377" y="351962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직선 화살표 연결선 365">
            <a:extLst>
              <a:ext uri="{FF2B5EF4-FFF2-40B4-BE49-F238E27FC236}">
                <a16:creationId xmlns:a16="http://schemas.microsoft.com/office/drawing/2014/main" id="{BCA1EF55-8775-D0C5-8D7C-162D413A0914}"/>
              </a:ext>
            </a:extLst>
          </p:cNvPr>
          <p:cNvCxnSpPr>
            <a:cxnSpLocks/>
          </p:cNvCxnSpPr>
          <p:nvPr/>
        </p:nvCxnSpPr>
        <p:spPr>
          <a:xfrm>
            <a:off x="10290629" y="351962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id="{55ECE5C1-BCFE-556A-0B88-998AF22A3248}"/>
              </a:ext>
            </a:extLst>
          </p:cNvPr>
          <p:cNvCxnSpPr>
            <a:cxnSpLocks/>
          </p:cNvCxnSpPr>
          <p:nvPr/>
        </p:nvCxnSpPr>
        <p:spPr>
          <a:xfrm>
            <a:off x="9985377" y="352572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09BF7B1A-A360-BE06-B196-01692CDD4832}"/>
              </a:ext>
            </a:extLst>
          </p:cNvPr>
          <p:cNvCxnSpPr>
            <a:cxnSpLocks/>
          </p:cNvCxnSpPr>
          <p:nvPr/>
        </p:nvCxnSpPr>
        <p:spPr>
          <a:xfrm>
            <a:off x="10514334" y="352397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FF407195-A963-C5BB-F8F1-CF0C65345A7F}"/>
              </a:ext>
            </a:extLst>
          </p:cNvPr>
          <p:cNvCxnSpPr>
            <a:cxnSpLocks/>
          </p:cNvCxnSpPr>
          <p:nvPr/>
        </p:nvCxnSpPr>
        <p:spPr>
          <a:xfrm>
            <a:off x="10819586" y="352397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2E4D0EE6-8A87-370E-5B08-9F85231F0787}"/>
              </a:ext>
            </a:extLst>
          </p:cNvPr>
          <p:cNvCxnSpPr>
            <a:cxnSpLocks/>
          </p:cNvCxnSpPr>
          <p:nvPr/>
        </p:nvCxnSpPr>
        <p:spPr>
          <a:xfrm>
            <a:off x="10514334" y="3530071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E4F3E95D-D623-00E4-71C8-EA6EE81A65FD}"/>
              </a:ext>
            </a:extLst>
          </p:cNvPr>
          <p:cNvCxnSpPr>
            <a:cxnSpLocks/>
          </p:cNvCxnSpPr>
          <p:nvPr/>
        </p:nvCxnSpPr>
        <p:spPr>
          <a:xfrm>
            <a:off x="11018363" y="353151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2C5B8050-5427-05A5-834B-65E68B51EE6B}"/>
              </a:ext>
            </a:extLst>
          </p:cNvPr>
          <p:cNvCxnSpPr>
            <a:cxnSpLocks/>
          </p:cNvCxnSpPr>
          <p:nvPr/>
        </p:nvCxnSpPr>
        <p:spPr>
          <a:xfrm>
            <a:off x="11323615" y="353151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직선 화살표 연결선 372">
            <a:extLst>
              <a:ext uri="{FF2B5EF4-FFF2-40B4-BE49-F238E27FC236}">
                <a16:creationId xmlns:a16="http://schemas.microsoft.com/office/drawing/2014/main" id="{C1F60389-1EFB-5FE8-54B9-3DD768C3CA38}"/>
              </a:ext>
            </a:extLst>
          </p:cNvPr>
          <p:cNvCxnSpPr>
            <a:cxnSpLocks/>
          </p:cNvCxnSpPr>
          <p:nvPr/>
        </p:nvCxnSpPr>
        <p:spPr>
          <a:xfrm>
            <a:off x="11018363" y="353761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직선 화살표 연결선 373">
            <a:extLst>
              <a:ext uri="{FF2B5EF4-FFF2-40B4-BE49-F238E27FC236}">
                <a16:creationId xmlns:a16="http://schemas.microsoft.com/office/drawing/2014/main" id="{8C52247A-4602-E6D3-77E8-CD3BC299398E}"/>
              </a:ext>
            </a:extLst>
          </p:cNvPr>
          <p:cNvCxnSpPr>
            <a:cxnSpLocks/>
          </p:cNvCxnSpPr>
          <p:nvPr/>
        </p:nvCxnSpPr>
        <p:spPr>
          <a:xfrm>
            <a:off x="11558907" y="353985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145FF746-FE04-467C-C640-F13C7CB41760}"/>
              </a:ext>
            </a:extLst>
          </p:cNvPr>
          <p:cNvCxnSpPr>
            <a:cxnSpLocks/>
          </p:cNvCxnSpPr>
          <p:nvPr/>
        </p:nvCxnSpPr>
        <p:spPr>
          <a:xfrm>
            <a:off x="11864159" y="353985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18B6DEB0-31C1-BDA5-CB83-1A677E9E32AC}"/>
              </a:ext>
            </a:extLst>
          </p:cNvPr>
          <p:cNvCxnSpPr>
            <a:cxnSpLocks/>
          </p:cNvCxnSpPr>
          <p:nvPr/>
        </p:nvCxnSpPr>
        <p:spPr>
          <a:xfrm>
            <a:off x="11558907" y="354594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7" name="타원 376">
            <a:extLst>
              <a:ext uri="{FF2B5EF4-FFF2-40B4-BE49-F238E27FC236}">
                <a16:creationId xmlns:a16="http://schemas.microsoft.com/office/drawing/2014/main" id="{01DC029D-56DE-6454-BD91-3DE889E8AC4B}"/>
              </a:ext>
            </a:extLst>
          </p:cNvPr>
          <p:cNvSpPr/>
          <p:nvPr/>
        </p:nvSpPr>
        <p:spPr>
          <a:xfrm>
            <a:off x="10049656" y="3683606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39889F9C-E74A-630C-AB7F-21B87C5FF071}"/>
              </a:ext>
            </a:extLst>
          </p:cNvPr>
          <p:cNvSpPr txBox="1"/>
          <p:nvPr/>
        </p:nvSpPr>
        <p:spPr>
          <a:xfrm>
            <a:off x="9953988" y="3201146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D485C33D-93D4-2217-9721-3BC822C8904F}"/>
              </a:ext>
            </a:extLst>
          </p:cNvPr>
          <p:cNvSpPr/>
          <p:nvPr/>
        </p:nvSpPr>
        <p:spPr>
          <a:xfrm>
            <a:off x="10575167" y="3693767"/>
            <a:ext cx="166938" cy="1216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244E7336-0A45-E9F3-FE1E-855883D7DE32}"/>
              </a:ext>
            </a:extLst>
          </p:cNvPr>
          <p:cNvSpPr/>
          <p:nvPr/>
        </p:nvSpPr>
        <p:spPr>
          <a:xfrm>
            <a:off x="11086612" y="3698132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997DBDF9-49D2-84EE-D5BA-8247BB564F95}"/>
              </a:ext>
            </a:extLst>
          </p:cNvPr>
          <p:cNvSpPr/>
          <p:nvPr/>
        </p:nvSpPr>
        <p:spPr>
          <a:xfrm>
            <a:off x="11632712" y="3698529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2A401365-1E07-968A-FBD1-303121748D99}"/>
              </a:ext>
            </a:extLst>
          </p:cNvPr>
          <p:cNvSpPr txBox="1"/>
          <p:nvPr/>
        </p:nvSpPr>
        <p:spPr>
          <a:xfrm>
            <a:off x="10991618" y="319512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96BE3601-1CC5-9408-2377-AFD347BE2BE0}"/>
              </a:ext>
            </a:extLst>
          </p:cNvPr>
          <p:cNvSpPr txBox="1"/>
          <p:nvPr/>
        </p:nvSpPr>
        <p:spPr>
          <a:xfrm>
            <a:off x="9922081" y="3841226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5F240054-ABFE-3728-7D8B-91FF9B067582}"/>
              </a:ext>
            </a:extLst>
          </p:cNvPr>
          <p:cNvSpPr txBox="1"/>
          <p:nvPr/>
        </p:nvSpPr>
        <p:spPr>
          <a:xfrm>
            <a:off x="10978243" y="3837576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9FAE46B-A810-52CD-104C-E1B99092E308}"/>
              </a:ext>
            </a:extLst>
          </p:cNvPr>
          <p:cNvSpPr txBox="1"/>
          <p:nvPr/>
        </p:nvSpPr>
        <p:spPr>
          <a:xfrm>
            <a:off x="11505296" y="3840939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68CC9D3D-16AD-B437-D8D1-9154124E8914}"/>
              </a:ext>
            </a:extLst>
          </p:cNvPr>
          <p:cNvSpPr txBox="1"/>
          <p:nvPr/>
        </p:nvSpPr>
        <p:spPr>
          <a:xfrm>
            <a:off x="10482944" y="3834799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75%</a:t>
            </a:r>
            <a:endParaRPr lang="ko-KR" altLang="en-US" sz="1000" b="1"/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BAD30B85-A185-09C8-F206-AA902E6F49B4}"/>
              </a:ext>
            </a:extLst>
          </p:cNvPr>
          <p:cNvCxnSpPr>
            <a:cxnSpLocks/>
          </p:cNvCxnSpPr>
          <p:nvPr/>
        </p:nvCxnSpPr>
        <p:spPr>
          <a:xfrm>
            <a:off x="8767360" y="3734546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B3D90048-FFAE-8243-2420-665E9D1CF5B1}"/>
              </a:ext>
            </a:extLst>
          </p:cNvPr>
          <p:cNvCxnSpPr>
            <a:cxnSpLocks/>
          </p:cNvCxnSpPr>
          <p:nvPr/>
        </p:nvCxnSpPr>
        <p:spPr>
          <a:xfrm>
            <a:off x="10019242" y="48292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D164B5DB-DF8D-8186-22E0-30F800D0A9F5}"/>
              </a:ext>
            </a:extLst>
          </p:cNvPr>
          <p:cNvCxnSpPr>
            <a:cxnSpLocks/>
          </p:cNvCxnSpPr>
          <p:nvPr/>
        </p:nvCxnSpPr>
        <p:spPr>
          <a:xfrm>
            <a:off x="10324494" y="48292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C2060DD6-B3DC-24E8-7016-7486E5FF649C}"/>
              </a:ext>
            </a:extLst>
          </p:cNvPr>
          <p:cNvCxnSpPr>
            <a:cxnSpLocks/>
          </p:cNvCxnSpPr>
          <p:nvPr/>
        </p:nvCxnSpPr>
        <p:spPr>
          <a:xfrm>
            <a:off x="10019242" y="483537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69EE275F-5121-804C-CC37-F64AC7EEA6A5}"/>
              </a:ext>
            </a:extLst>
          </p:cNvPr>
          <p:cNvCxnSpPr>
            <a:cxnSpLocks/>
          </p:cNvCxnSpPr>
          <p:nvPr/>
        </p:nvCxnSpPr>
        <p:spPr>
          <a:xfrm>
            <a:off x="10548199" y="483362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20CCFF91-B53E-4C24-9CD0-804DC9AEF0F9}"/>
              </a:ext>
            </a:extLst>
          </p:cNvPr>
          <p:cNvCxnSpPr>
            <a:cxnSpLocks/>
          </p:cNvCxnSpPr>
          <p:nvPr/>
        </p:nvCxnSpPr>
        <p:spPr>
          <a:xfrm>
            <a:off x="10853451" y="483362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2A237775-4BD8-426D-76A9-819AD9283AE2}"/>
              </a:ext>
            </a:extLst>
          </p:cNvPr>
          <p:cNvCxnSpPr>
            <a:cxnSpLocks/>
          </p:cNvCxnSpPr>
          <p:nvPr/>
        </p:nvCxnSpPr>
        <p:spPr>
          <a:xfrm>
            <a:off x="10548199" y="483972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직선 화살표 연결선 393">
            <a:extLst>
              <a:ext uri="{FF2B5EF4-FFF2-40B4-BE49-F238E27FC236}">
                <a16:creationId xmlns:a16="http://schemas.microsoft.com/office/drawing/2014/main" id="{F9B6ACEA-6D40-967E-10C0-8472E306D263}"/>
              </a:ext>
            </a:extLst>
          </p:cNvPr>
          <p:cNvCxnSpPr>
            <a:cxnSpLocks/>
          </p:cNvCxnSpPr>
          <p:nvPr/>
        </p:nvCxnSpPr>
        <p:spPr>
          <a:xfrm>
            <a:off x="11052228" y="48411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AC15B6F1-8314-E210-4698-AB326993F1A6}"/>
              </a:ext>
            </a:extLst>
          </p:cNvPr>
          <p:cNvCxnSpPr>
            <a:cxnSpLocks/>
          </p:cNvCxnSpPr>
          <p:nvPr/>
        </p:nvCxnSpPr>
        <p:spPr>
          <a:xfrm>
            <a:off x="11357480" y="48411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B3BD8250-A00E-0077-CBB8-11225905B929}"/>
              </a:ext>
            </a:extLst>
          </p:cNvPr>
          <p:cNvCxnSpPr>
            <a:cxnSpLocks/>
          </p:cNvCxnSpPr>
          <p:nvPr/>
        </p:nvCxnSpPr>
        <p:spPr>
          <a:xfrm>
            <a:off x="11052228" y="484726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직선 화살표 연결선 396">
            <a:extLst>
              <a:ext uri="{FF2B5EF4-FFF2-40B4-BE49-F238E27FC236}">
                <a16:creationId xmlns:a16="http://schemas.microsoft.com/office/drawing/2014/main" id="{0D020E57-7D91-BA8D-C20A-5A0542F7F6CF}"/>
              </a:ext>
            </a:extLst>
          </p:cNvPr>
          <p:cNvCxnSpPr>
            <a:cxnSpLocks/>
          </p:cNvCxnSpPr>
          <p:nvPr/>
        </p:nvCxnSpPr>
        <p:spPr>
          <a:xfrm>
            <a:off x="11592772" y="484950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9444FE1B-DFDB-B808-F306-A12A889A0D0B}"/>
              </a:ext>
            </a:extLst>
          </p:cNvPr>
          <p:cNvCxnSpPr>
            <a:cxnSpLocks/>
          </p:cNvCxnSpPr>
          <p:nvPr/>
        </p:nvCxnSpPr>
        <p:spPr>
          <a:xfrm>
            <a:off x="11898024" y="484950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4597AE1B-AB7F-F07D-3CE6-6546DB67BF9E}"/>
              </a:ext>
            </a:extLst>
          </p:cNvPr>
          <p:cNvCxnSpPr>
            <a:cxnSpLocks/>
          </p:cNvCxnSpPr>
          <p:nvPr/>
        </p:nvCxnSpPr>
        <p:spPr>
          <a:xfrm>
            <a:off x="11592772" y="485559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A45ABDE9-91F0-BCC1-9BF6-0EAB2E567DB8}"/>
              </a:ext>
            </a:extLst>
          </p:cNvPr>
          <p:cNvSpPr/>
          <p:nvPr/>
        </p:nvSpPr>
        <p:spPr>
          <a:xfrm>
            <a:off x="10083521" y="4993259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B649602A-57B4-EA71-13FC-B0455E57800B}"/>
              </a:ext>
            </a:extLst>
          </p:cNvPr>
          <p:cNvSpPr txBox="1"/>
          <p:nvPr/>
        </p:nvSpPr>
        <p:spPr>
          <a:xfrm>
            <a:off x="9987853" y="451079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BC98BE19-90DE-A584-30C6-D0906BD09FC1}"/>
              </a:ext>
            </a:extLst>
          </p:cNvPr>
          <p:cNvSpPr/>
          <p:nvPr/>
        </p:nvSpPr>
        <p:spPr>
          <a:xfrm>
            <a:off x="10609032" y="5003420"/>
            <a:ext cx="166938" cy="1216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B4270EAF-DCF6-4B9B-3CFD-A697ED9C281B}"/>
              </a:ext>
            </a:extLst>
          </p:cNvPr>
          <p:cNvSpPr/>
          <p:nvPr/>
        </p:nvSpPr>
        <p:spPr>
          <a:xfrm>
            <a:off x="11120477" y="5007785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D439CFB9-8F66-F9F9-46AA-C783DAD92585}"/>
              </a:ext>
            </a:extLst>
          </p:cNvPr>
          <p:cNvSpPr/>
          <p:nvPr/>
        </p:nvSpPr>
        <p:spPr>
          <a:xfrm>
            <a:off x="11666577" y="5008182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75924E86-DFD0-6B30-CE08-55EB3F2620DB}"/>
              </a:ext>
            </a:extLst>
          </p:cNvPr>
          <p:cNvSpPr txBox="1"/>
          <p:nvPr/>
        </p:nvSpPr>
        <p:spPr>
          <a:xfrm>
            <a:off x="11025483" y="4504781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2527182D-6705-7EF4-24F5-1521B9710291}"/>
              </a:ext>
            </a:extLst>
          </p:cNvPr>
          <p:cNvSpPr txBox="1"/>
          <p:nvPr/>
        </p:nvSpPr>
        <p:spPr>
          <a:xfrm>
            <a:off x="9955946" y="5150879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D18B257-F59E-A70F-2723-DD27906BA0EF}"/>
              </a:ext>
            </a:extLst>
          </p:cNvPr>
          <p:cNvSpPr txBox="1"/>
          <p:nvPr/>
        </p:nvSpPr>
        <p:spPr>
          <a:xfrm>
            <a:off x="11012108" y="5147229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1547BB15-1E30-76B6-8CC7-5989BC8B24F5}"/>
              </a:ext>
            </a:extLst>
          </p:cNvPr>
          <p:cNvSpPr txBox="1"/>
          <p:nvPr/>
        </p:nvSpPr>
        <p:spPr>
          <a:xfrm>
            <a:off x="11539161" y="5150592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30A915FB-4414-8F81-7FCD-E6429B03AAD2}"/>
              </a:ext>
            </a:extLst>
          </p:cNvPr>
          <p:cNvSpPr txBox="1"/>
          <p:nvPr/>
        </p:nvSpPr>
        <p:spPr>
          <a:xfrm>
            <a:off x="10459658" y="5151596"/>
            <a:ext cx="54351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98.5%</a:t>
            </a:r>
            <a:endParaRPr lang="ko-KR" altLang="en-US" sz="1000" b="1"/>
          </a:p>
        </p:txBody>
      </p: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40623360-47A6-A5F5-30FF-CE8F2425AE14}"/>
              </a:ext>
            </a:extLst>
          </p:cNvPr>
          <p:cNvCxnSpPr>
            <a:cxnSpLocks/>
          </p:cNvCxnSpPr>
          <p:nvPr/>
        </p:nvCxnSpPr>
        <p:spPr>
          <a:xfrm>
            <a:off x="8786937" y="4963236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C9CDDB6E-3D0E-ADE6-F7C7-1C553F7096B3}"/>
              </a:ext>
            </a:extLst>
          </p:cNvPr>
          <p:cNvSpPr txBox="1"/>
          <p:nvPr/>
        </p:nvSpPr>
        <p:spPr>
          <a:xfrm>
            <a:off x="10468595" y="3198910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3F96077B-6642-DE61-1EFA-E1B4EBDEB5FF}"/>
              </a:ext>
            </a:extLst>
          </p:cNvPr>
          <p:cNvSpPr txBox="1"/>
          <p:nvPr/>
        </p:nvSpPr>
        <p:spPr>
          <a:xfrm>
            <a:off x="11511980" y="3196926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A44E79ED-FBFC-6591-DEE2-05A744ACDD68}"/>
              </a:ext>
            </a:extLst>
          </p:cNvPr>
          <p:cNvSpPr txBox="1"/>
          <p:nvPr/>
        </p:nvSpPr>
        <p:spPr>
          <a:xfrm>
            <a:off x="10522642" y="450319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2FE6EA0C-EE6F-C307-10D7-97308EF80306}"/>
              </a:ext>
            </a:extLst>
          </p:cNvPr>
          <p:cNvSpPr txBox="1"/>
          <p:nvPr/>
        </p:nvSpPr>
        <p:spPr>
          <a:xfrm>
            <a:off x="11566027" y="4501210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pic>
        <p:nvPicPr>
          <p:cNvPr id="415" name="그림 414">
            <a:extLst>
              <a:ext uri="{FF2B5EF4-FFF2-40B4-BE49-F238E27FC236}">
                <a16:creationId xmlns:a16="http://schemas.microsoft.com/office/drawing/2014/main" id="{D3A97EFE-C10E-4456-0865-C19895BF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545" y="4816231"/>
            <a:ext cx="2798439" cy="455073"/>
          </a:xfrm>
          <a:prstGeom prst="rect">
            <a:avLst/>
          </a:prstGeom>
        </p:spPr>
      </p:pic>
      <p:sp>
        <p:nvSpPr>
          <p:cNvPr id="416" name="TextBox 415">
            <a:extLst>
              <a:ext uri="{FF2B5EF4-FFF2-40B4-BE49-F238E27FC236}">
                <a16:creationId xmlns:a16="http://schemas.microsoft.com/office/drawing/2014/main" id="{F5A8B122-4A4D-81A5-A0B1-3AC3FB6A01C2}"/>
              </a:ext>
            </a:extLst>
          </p:cNvPr>
          <p:cNvSpPr txBox="1"/>
          <p:nvPr/>
        </p:nvSpPr>
        <p:spPr>
          <a:xfrm>
            <a:off x="6600299" y="2874780"/>
            <a:ext cx="283816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 </a:t>
            </a:r>
            <a:r>
              <a:rPr lang="en-US" altLang="ko-KR" sz="1000"/>
              <a:t>via CNOT/Z gate, etc</a:t>
            </a:r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  <a:r>
              <a:rPr lang="en-US" altLang="ko-KR" sz="1000"/>
              <a:t>(amplitude amplification)</a:t>
            </a:r>
            <a:endParaRPr lang="ko-KR" altLang="en-US" sz="1000"/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9A2CC981-CBC8-6F3E-1C74-4A309992EBF8}"/>
              </a:ext>
            </a:extLst>
          </p:cNvPr>
          <p:cNvSpPr txBox="1"/>
          <p:nvPr/>
        </p:nvSpPr>
        <p:spPr>
          <a:xfrm>
            <a:off x="6616150" y="2624434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#1</a:t>
            </a:r>
            <a:endParaRPr lang="ko-KR" altLang="en-US" sz="1200"/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485EDF7B-7CE3-69F1-DFC3-A726BD333610}"/>
              </a:ext>
            </a:extLst>
          </p:cNvPr>
          <p:cNvCxnSpPr>
            <a:cxnSpLocks/>
          </p:cNvCxnSpPr>
          <p:nvPr/>
        </p:nvCxnSpPr>
        <p:spPr>
          <a:xfrm>
            <a:off x="6509193" y="2618882"/>
            <a:ext cx="0" cy="698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9" name="TextBox 418">
            <a:extLst>
              <a:ext uri="{FF2B5EF4-FFF2-40B4-BE49-F238E27FC236}">
                <a16:creationId xmlns:a16="http://schemas.microsoft.com/office/drawing/2014/main" id="{E018CF60-7080-94A8-9AF3-704741035955}"/>
              </a:ext>
            </a:extLst>
          </p:cNvPr>
          <p:cNvSpPr txBox="1"/>
          <p:nvPr/>
        </p:nvSpPr>
        <p:spPr>
          <a:xfrm>
            <a:off x="6664139" y="4120520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#2</a:t>
            </a:r>
            <a:endParaRPr lang="ko-KR" altLang="en-US" sz="1200"/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901AE1A9-2E4C-8A9D-388A-68B17DC86EE6}"/>
              </a:ext>
            </a:extLst>
          </p:cNvPr>
          <p:cNvCxnSpPr>
            <a:cxnSpLocks/>
          </p:cNvCxnSpPr>
          <p:nvPr/>
        </p:nvCxnSpPr>
        <p:spPr>
          <a:xfrm>
            <a:off x="6533369" y="4158122"/>
            <a:ext cx="0" cy="586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F048181D-5EE9-DA1C-CBD4-D8E4322705FC}"/>
              </a:ext>
            </a:extLst>
          </p:cNvPr>
          <p:cNvSpPr txBox="1"/>
          <p:nvPr/>
        </p:nvSpPr>
        <p:spPr>
          <a:xfrm>
            <a:off x="5437001" y="3363188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7E55A7C8-04EB-425A-FA9F-90223DB01B66}"/>
              </a:ext>
            </a:extLst>
          </p:cNvPr>
          <p:cNvSpPr txBox="1"/>
          <p:nvPr/>
        </p:nvSpPr>
        <p:spPr>
          <a:xfrm>
            <a:off x="5459226" y="4588414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8261C54-DA80-92D1-13E7-A1EA5CF8F77C}"/>
              </a:ext>
            </a:extLst>
          </p:cNvPr>
          <p:cNvSpPr txBox="1"/>
          <p:nvPr/>
        </p:nvSpPr>
        <p:spPr>
          <a:xfrm>
            <a:off x="6628875" y="4326585"/>
            <a:ext cx="232189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연산자</a:t>
            </a:r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318B9294-1281-1101-9265-B695131A37ED}"/>
              </a:ext>
            </a:extLst>
          </p:cNvPr>
          <p:cNvSpPr/>
          <p:nvPr/>
        </p:nvSpPr>
        <p:spPr>
          <a:xfrm>
            <a:off x="10625892" y="2225760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85D7C34-30E1-4D66-C478-A538E5A898F8}"/>
              </a:ext>
            </a:extLst>
          </p:cNvPr>
          <p:cNvSpPr txBox="1"/>
          <p:nvPr/>
        </p:nvSpPr>
        <p:spPr>
          <a:xfrm>
            <a:off x="5348881" y="1817077"/>
            <a:ext cx="99866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출발 조건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169DAC9-B6E7-C0F4-3934-08A5480C398A}"/>
              </a:ext>
            </a:extLst>
          </p:cNvPr>
          <p:cNvSpPr txBox="1"/>
          <p:nvPr/>
        </p:nvSpPr>
        <p:spPr>
          <a:xfrm>
            <a:off x="7110935" y="3666353"/>
            <a:ext cx="110757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FD50F686-5EC9-C131-BFE5-7E3AADC83DD5}"/>
              </a:ext>
            </a:extLst>
          </p:cNvPr>
          <p:cNvSpPr txBox="1"/>
          <p:nvPr/>
        </p:nvSpPr>
        <p:spPr>
          <a:xfrm>
            <a:off x="7210764" y="4925240"/>
            <a:ext cx="164971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AD2436D-AC5E-D2EC-614F-09AE033051B4}"/>
              </a:ext>
            </a:extLst>
          </p:cNvPr>
          <p:cNvSpPr txBox="1"/>
          <p:nvPr/>
        </p:nvSpPr>
        <p:spPr>
          <a:xfrm>
            <a:off x="10557056" y="3853281"/>
            <a:ext cx="285382" cy="1925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2807F39F-DA9C-B3AF-59A2-372A434764F3}"/>
              </a:ext>
            </a:extLst>
          </p:cNvPr>
          <p:cNvSpPr txBox="1"/>
          <p:nvPr/>
        </p:nvSpPr>
        <p:spPr>
          <a:xfrm>
            <a:off x="10525622" y="5180114"/>
            <a:ext cx="394205" cy="175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A8D4192B-0E76-0497-5602-5A04EC8F78F3}"/>
              </a:ext>
            </a:extLst>
          </p:cNvPr>
          <p:cNvSpPr txBox="1"/>
          <p:nvPr/>
        </p:nvSpPr>
        <p:spPr>
          <a:xfrm>
            <a:off x="8697417" y="3460805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8B54701F-1923-8E2C-43D0-FA15C2043797}"/>
              </a:ext>
            </a:extLst>
          </p:cNvPr>
          <p:cNvSpPr txBox="1"/>
          <p:nvPr/>
        </p:nvSpPr>
        <p:spPr>
          <a:xfrm>
            <a:off x="8706941" y="4680005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CA29385-B28B-D9E1-A613-4E503594FE25}"/>
              </a:ext>
            </a:extLst>
          </p:cNvPr>
          <p:cNvSpPr txBox="1"/>
          <p:nvPr/>
        </p:nvSpPr>
        <p:spPr>
          <a:xfrm>
            <a:off x="262878" y="5662305"/>
            <a:ext cx="5834838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(</a:t>
            </a:r>
            <a:r>
              <a:rPr lang="ko-KR" altLang="en-US" sz="1300"/>
              <a:t>즉</a:t>
            </a:r>
            <a:r>
              <a:rPr lang="en-US" altLang="ko-KR" sz="1300"/>
              <a:t>, ‘</a:t>
            </a:r>
            <a:r>
              <a:rPr lang="ko-KR" altLang="en-US" sz="1300"/>
              <a:t>상자 확인 번수</a:t>
            </a:r>
            <a:r>
              <a:rPr lang="en-US" altLang="ko-KR" sz="1300"/>
              <a:t>’) = </a:t>
            </a:r>
            <a:r>
              <a:rPr lang="ko-KR" altLang="en-US" sz="1300"/>
              <a:t>대략 </a:t>
            </a:r>
            <a:r>
              <a:rPr lang="en-US" altLang="ko-KR" sz="1300"/>
              <a:t>N</a:t>
            </a:r>
            <a:r>
              <a:rPr lang="ko-KR" altLang="en-US" sz="1300"/>
              <a:t>번</a:t>
            </a:r>
            <a:r>
              <a:rPr lang="en-US" altLang="ko-KR" sz="1000"/>
              <a:t>.  </a:t>
            </a:r>
            <a:endParaRPr lang="en-US" altLang="ko-KR" sz="1300"/>
          </a:p>
          <a:p>
            <a:endParaRPr lang="en-US" altLang="ko-KR" sz="400"/>
          </a:p>
          <a:p>
            <a:r>
              <a:rPr lang="en-US" altLang="ko-KR" sz="1050">
                <a:sym typeface="Wingdings" panose="05000000000000000000" pitchFamily="2" charset="2"/>
              </a:rPr>
              <a:t>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 번에 한 개의 상자를 각각 뒤집는 순차적인 확인을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1050">
                <a:sym typeface="Wingdings" panose="05000000000000000000" pitchFamily="2" charset="2"/>
              </a:rPr>
              <a:t>      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번 해야 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	</a:t>
            </a:r>
            <a:endParaRPr lang="en-US" altLang="ko-KR" sz="1300"/>
          </a:p>
          <a:p>
            <a:r>
              <a:rPr lang="ko-KR" altLang="en-US" sz="1300"/>
              <a:t> </a:t>
            </a:r>
          </a:p>
        </p:txBody>
      </p: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CC7E8410-A078-E35A-19A3-77044C96E9CC}"/>
              </a:ext>
            </a:extLst>
          </p:cNvPr>
          <p:cNvGrpSpPr/>
          <p:nvPr/>
        </p:nvGrpSpPr>
        <p:grpSpPr>
          <a:xfrm>
            <a:off x="598199" y="3831608"/>
            <a:ext cx="4002591" cy="1031054"/>
            <a:chOff x="664659" y="3715164"/>
            <a:chExt cx="4002591" cy="1031054"/>
          </a:xfrm>
        </p:grpSpPr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1FF4B6BC-F7E0-2AE8-3E4D-857E84F3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659" y="3715164"/>
              <a:ext cx="4002591" cy="1031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713FDB4B-A538-76ED-D80F-B9751C888824}"/>
                </a:ext>
              </a:extLst>
            </p:cNvPr>
            <p:cNvSpPr txBox="1"/>
            <p:nvPr/>
          </p:nvSpPr>
          <p:spPr>
            <a:xfrm>
              <a:off x="902690" y="3935464"/>
              <a:ext cx="1234393" cy="19610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F1A5D7CF-D766-0B66-FEA6-07E11102D2FA}"/>
              </a:ext>
            </a:extLst>
          </p:cNvPr>
          <p:cNvSpPr txBox="1"/>
          <p:nvPr/>
        </p:nvSpPr>
        <p:spPr>
          <a:xfrm>
            <a:off x="117109" y="653946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https://hgmin1159.github.io/quantum/quantum_algorithm/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D0AC7352-9119-3B5B-6CC3-CDE911790342}"/>
              </a:ext>
            </a:extLst>
          </p:cNvPr>
          <p:cNvSpPr txBox="1"/>
          <p:nvPr/>
        </p:nvSpPr>
        <p:spPr>
          <a:xfrm>
            <a:off x="5279478" y="592805"/>
            <a:ext cx="4735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Quantum Approach: Grover’s Algorithm (1996)</a:t>
            </a:r>
            <a:endParaRPr lang="ko-KR" altLang="en-US" sz="150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096B922-9BBC-EF42-24A1-AD848817567C}"/>
              </a:ext>
            </a:extLst>
          </p:cNvPr>
          <p:cNvSpPr txBox="1"/>
          <p:nvPr/>
        </p:nvSpPr>
        <p:spPr>
          <a:xfrm>
            <a:off x="210560" y="554622"/>
            <a:ext cx="4735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Classic Approach:  Sequential Search</a:t>
            </a:r>
            <a:endParaRPr lang="ko-KR" altLang="en-US" sz="1500"/>
          </a:p>
        </p:txBody>
      </p:sp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FBFD1F01-7547-886F-1187-82064E064778}"/>
              </a:ext>
            </a:extLst>
          </p:cNvPr>
          <p:cNvGrpSpPr/>
          <p:nvPr/>
        </p:nvGrpSpPr>
        <p:grpSpPr>
          <a:xfrm>
            <a:off x="5763129" y="1406069"/>
            <a:ext cx="4142774" cy="276999"/>
            <a:chOff x="5450710" y="1563976"/>
            <a:chExt cx="4858197" cy="276999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7171F6FB-4F72-A6FF-C417-0D1DB3568B3D}"/>
                </a:ext>
              </a:extLst>
            </p:cNvPr>
            <p:cNvSpPr txBox="1"/>
            <p:nvPr/>
          </p:nvSpPr>
          <p:spPr>
            <a:xfrm>
              <a:off x="5649277" y="1563976"/>
              <a:ext cx="4659630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: </a:t>
              </a:r>
              <a:r>
                <a:rPr lang="ko-KR" altLang="en-US" sz="1100"/>
                <a:t>각 상자 밑 동전의 존재 확률을 표현한 현재 양자</a:t>
              </a:r>
              <a:r>
                <a:rPr lang="en-US" altLang="ko-KR" sz="1100"/>
                <a:t> </a:t>
              </a:r>
              <a:r>
                <a:rPr lang="ko-KR" altLang="en-US" sz="1100"/>
                <a:t>상태 </a:t>
              </a:r>
            </a:p>
          </p:txBody>
        </p:sp>
        <p:pic>
          <p:nvPicPr>
            <p:cNvPr id="441" name="그림 440">
              <a:extLst>
                <a:ext uri="{FF2B5EF4-FFF2-40B4-BE49-F238E27FC236}">
                  <a16:creationId xmlns:a16="http://schemas.microsoft.com/office/drawing/2014/main" id="{7F21227F-E129-8F54-2820-35A58FEDA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50710" y="1576182"/>
              <a:ext cx="234691" cy="242344"/>
            </a:xfrm>
            <a:prstGeom prst="rect">
              <a:avLst/>
            </a:prstGeom>
          </p:spPr>
        </p:pic>
      </p:grpSp>
      <p:sp>
        <p:nvSpPr>
          <p:cNvPr id="442" name="TextBox 441">
            <a:extLst>
              <a:ext uri="{FF2B5EF4-FFF2-40B4-BE49-F238E27FC236}">
                <a16:creationId xmlns:a16="http://schemas.microsoft.com/office/drawing/2014/main" id="{C50562AD-CCD3-4BD8-16FE-3D246BD11A3D}"/>
              </a:ext>
            </a:extLst>
          </p:cNvPr>
          <p:cNvSpPr txBox="1"/>
          <p:nvPr/>
        </p:nvSpPr>
        <p:spPr>
          <a:xfrm>
            <a:off x="5386232" y="108101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Task: 상자 밑에 동전이 있는 상자를 찾으시오. (정답: 2번 상자)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EA3EEBC6-6D3E-369E-3914-D2A0BFED120A}"/>
              </a:ext>
            </a:extLst>
          </p:cNvPr>
          <p:cNvSpPr txBox="1"/>
          <p:nvPr/>
        </p:nvSpPr>
        <p:spPr>
          <a:xfrm>
            <a:off x="9928502" y="5401363"/>
            <a:ext cx="2463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ko-KR" altLang="en-US" sz="1000" b="1">
                <a:solidFill>
                  <a:srgbClr val="FF0000"/>
                </a:solidFill>
              </a:rPr>
              <a:t>를 측정할 시에, </a:t>
            </a:r>
            <a:r>
              <a:rPr lang="el-GR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000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붕괴 후 </a:t>
            </a:r>
            <a:r>
              <a:rPr lang="en-US" altLang="ko-KR" sz="1000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98</a:t>
            </a:r>
            <a:r>
              <a:rPr lang="ko-KR" altLang="en-US" sz="1000" b="1">
                <a:solidFill>
                  <a:srgbClr val="FF0000"/>
                </a:solidFill>
              </a:rPr>
              <a:t>.5% 확률로 2번 상자를 선택함</a:t>
            </a:r>
          </a:p>
        </p:txBody>
      </p: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3D5A86A0-C3DE-6568-4054-F63EE6CF0565}"/>
              </a:ext>
            </a:extLst>
          </p:cNvPr>
          <p:cNvCxnSpPr>
            <a:cxnSpLocks/>
          </p:cNvCxnSpPr>
          <p:nvPr/>
        </p:nvCxnSpPr>
        <p:spPr>
          <a:xfrm>
            <a:off x="5165725" y="529771"/>
            <a:ext cx="0" cy="6283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C168F394-F01E-0003-19F5-8660C475C620}"/>
              </a:ext>
            </a:extLst>
          </p:cNvPr>
          <p:cNvSpPr txBox="1"/>
          <p:nvPr/>
        </p:nvSpPr>
        <p:spPr>
          <a:xfrm>
            <a:off x="65314" y="137598"/>
            <a:ext cx="9724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상자 속 동전을 찾는 간단한 예제로, 양자 알고리즘의 속도 측면 이점을 확인해볼 수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56841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FA764-8449-5F8F-3D34-68E258EE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B6628C-1942-BF10-74AB-1BD61CAE9646}"/>
              </a:ext>
            </a:extLst>
          </p:cNvPr>
          <p:cNvSpPr txBox="1"/>
          <p:nvPr/>
        </p:nvSpPr>
        <p:spPr>
          <a:xfrm>
            <a:off x="97778" y="190998"/>
            <a:ext cx="12094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의료 데이터는 multimodal 구조, 변수 간 collinearity 가능성, </a:t>
            </a:r>
            <a:r>
              <a:rPr lang="en-US" altLang="ko-KR" sz="1600"/>
              <a:t>unknown </a:t>
            </a:r>
            <a:r>
              <a:rPr lang="ko-KR" altLang="en-US" sz="1600"/>
              <a:t>변수 및 </a:t>
            </a:r>
            <a:r>
              <a:rPr lang="en-US" altLang="ko-KR" sz="1600"/>
              <a:t>high-dimensionality </a:t>
            </a:r>
            <a:r>
              <a:rPr lang="ko-KR" altLang="en-US" sz="1600"/>
              <a:t>특성 등을 포함하여 매우 복잡합니다. 이러한 복잡한 데이터를 처리하고 유의미한 정보를 추출하는 데에서</a:t>
            </a:r>
            <a:r>
              <a:rPr lang="en-US" altLang="ko-KR" sz="1600"/>
              <a:t>, </a:t>
            </a:r>
            <a:r>
              <a:rPr lang="ko-KR" altLang="en-US" sz="1600"/>
              <a:t>고전적 통계 알고리즘은 여러 한계가 있습니다.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B8EB2-D791-BE77-6614-F341B24399BA}"/>
              </a:ext>
            </a:extLst>
          </p:cNvPr>
          <p:cNvSpPr txBox="1"/>
          <p:nvPr/>
        </p:nvSpPr>
        <p:spPr>
          <a:xfrm>
            <a:off x="187790" y="1438914"/>
            <a:ext cx="59177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문제 </a:t>
            </a:r>
            <a:r>
              <a:rPr lang="en-US" altLang="ko-KR" sz="1200"/>
              <a:t>1. </a:t>
            </a:r>
            <a:r>
              <a:rPr lang="ko-KR" altLang="en-US" sz="1200"/>
              <a:t>High dimensional data</a:t>
            </a:r>
            <a:endParaRPr lang="en-US" altLang="ko-KR" sz="1200"/>
          </a:p>
          <a:p>
            <a:endParaRPr lang="ko-KR" altLang="en-US" sz="1200"/>
          </a:p>
          <a:p>
            <a:r>
              <a:rPr lang="ko-KR" altLang="en-US" sz="1200"/>
              <a:t>  - 정의</a:t>
            </a:r>
            <a:r>
              <a:rPr lang="en-US" altLang="ko-KR" sz="1200"/>
              <a:t>: </a:t>
            </a:r>
            <a:r>
              <a:rPr lang="ko-KR" altLang="en-US" sz="1200"/>
              <a:t>변수 개수 &gt;&gt; 관측점 개수인 상황</a:t>
            </a:r>
          </a:p>
          <a:p>
            <a:r>
              <a:rPr lang="ko-KR" altLang="en-US" sz="1200"/>
              <a:t>  - 문제점:</a:t>
            </a:r>
          </a:p>
          <a:p>
            <a:r>
              <a:rPr lang="ko-KR" altLang="en-US" sz="1200"/>
              <a:t>     - Overfitting</a:t>
            </a:r>
          </a:p>
          <a:p>
            <a:r>
              <a:rPr lang="ko-KR" altLang="en-US" sz="1200"/>
              <a:t>     - 차원의 저주 </a:t>
            </a:r>
            <a:r>
              <a:rPr lang="en-US" altLang="ko-KR" sz="1200"/>
              <a:t>(Curse of Dimensionality)</a:t>
            </a:r>
            <a:endParaRPr lang="ko-KR" altLang="en-US" sz="1200"/>
          </a:p>
          <a:p>
            <a:r>
              <a:rPr lang="ko-KR" altLang="en-US" sz="1200"/>
              <a:t>     - Non-deterministic model</a:t>
            </a:r>
          </a:p>
          <a:p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3A42-D550-234A-8366-7CACD97AAB85}"/>
              </a:ext>
            </a:extLst>
          </p:cNvPr>
          <p:cNvSpPr txBox="1"/>
          <p:nvPr/>
        </p:nvSpPr>
        <p:spPr>
          <a:xfrm>
            <a:off x="231493" y="351911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문제 </a:t>
            </a:r>
            <a:r>
              <a:rPr lang="en-US" altLang="ko-KR" sz="1200"/>
              <a:t>2. </a:t>
            </a:r>
            <a:r>
              <a:rPr lang="ko-KR" altLang="en-US" sz="1200"/>
              <a:t>Collinearity</a:t>
            </a:r>
            <a:endParaRPr lang="en-US" altLang="ko-KR" sz="1200"/>
          </a:p>
          <a:p>
            <a:endParaRPr lang="ko-KR" altLang="en-US" sz="1200"/>
          </a:p>
          <a:p>
            <a:r>
              <a:rPr lang="ko-KR" altLang="en-US" sz="1200"/>
              <a:t>  - 정의</a:t>
            </a:r>
            <a:r>
              <a:rPr lang="en-US" altLang="ko-KR" sz="1200"/>
              <a:t>: </a:t>
            </a:r>
            <a:r>
              <a:rPr lang="ko-KR" altLang="en-US" sz="1200"/>
              <a:t>많은 독립변수들이 같은 방향으로 동시에 증가/감소하는 상황</a:t>
            </a:r>
          </a:p>
          <a:p>
            <a:r>
              <a:rPr lang="ko-KR" altLang="en-US" sz="1200"/>
              <a:t>  - 문제점:</a:t>
            </a:r>
          </a:p>
          <a:p>
            <a:r>
              <a:rPr lang="ko-KR" altLang="en-US" sz="1200"/>
              <a:t>     </a:t>
            </a:r>
            <a:r>
              <a:rPr lang="en-US" altLang="ko-KR" sz="1200"/>
              <a:t>-</a:t>
            </a:r>
            <a:r>
              <a:rPr lang="ko-KR" altLang="en-US" sz="1200"/>
              <a:t> 모수 추종 단계서, 모수들의 variance가 커지고</a:t>
            </a:r>
            <a:r>
              <a:rPr lang="en-US" altLang="ko-KR" sz="1200"/>
              <a:t>, </a:t>
            </a:r>
            <a:r>
              <a:rPr lang="ko-KR" altLang="en-US" sz="1200"/>
              <a:t>모델이 불안정해짐</a:t>
            </a:r>
            <a:r>
              <a:rPr lang="en-US" altLang="ko-KR" sz="1200"/>
              <a:t>. </a:t>
            </a:r>
            <a:endParaRPr lang="ko-KR" altLang="en-US" sz="1200"/>
          </a:p>
          <a:p>
            <a:r>
              <a:rPr lang="ko-KR" altLang="en-US" sz="1200"/>
              <a:t>     - 귀무 가설 기각이 어려워짐으로, 통계적 검증이 무의미해짐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040302-A80A-3CBD-DB3F-033995E17526}"/>
              </a:ext>
            </a:extLst>
          </p:cNvPr>
          <p:cNvGrpSpPr/>
          <p:nvPr/>
        </p:nvGrpSpPr>
        <p:grpSpPr>
          <a:xfrm>
            <a:off x="3249016" y="1260553"/>
            <a:ext cx="2761982" cy="1913966"/>
            <a:chOff x="9000941" y="1229284"/>
            <a:chExt cx="2761982" cy="191396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95B91BB-8A9A-08DC-2CBE-0A212EF102BE}"/>
                </a:ext>
              </a:extLst>
            </p:cNvPr>
            <p:cNvGrpSpPr/>
            <p:nvPr/>
          </p:nvGrpSpPr>
          <p:grpSpPr>
            <a:xfrm>
              <a:off x="9058226" y="1629122"/>
              <a:ext cx="2626160" cy="1514128"/>
              <a:chOff x="349836" y="2079291"/>
              <a:chExt cx="1986955" cy="1163493"/>
            </a:xfrm>
          </p:grpSpPr>
          <p:pic>
            <p:nvPicPr>
              <p:cNvPr id="21" name="Picture 6" descr="What is Overfitting?">
                <a:extLst>
                  <a:ext uri="{FF2B5EF4-FFF2-40B4-BE49-F238E27FC236}">
                    <a16:creationId xmlns:a16="http://schemas.microsoft.com/office/drawing/2014/main" id="{FD42AC6B-3267-2758-B4C2-551EFABA1E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836" y="2079291"/>
                <a:ext cx="1713426" cy="1163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BD0B23-9C13-200F-62E7-9D2194FB7A1E}"/>
                  </a:ext>
                </a:extLst>
              </p:cNvPr>
              <p:cNvSpPr txBox="1"/>
              <p:nvPr/>
            </p:nvSpPr>
            <p:spPr>
              <a:xfrm>
                <a:off x="1267416" y="2908836"/>
                <a:ext cx="1069375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300"/>
                  <a:t>Overfitting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9796F2-55D6-E4D5-F4FB-1AE9DC2EFD06}"/>
                </a:ext>
              </a:extLst>
            </p:cNvPr>
            <p:cNvSpPr txBox="1"/>
            <p:nvPr/>
          </p:nvSpPr>
          <p:spPr>
            <a:xfrm>
              <a:off x="9000941" y="1229284"/>
              <a:ext cx="27619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/>
                <a:t>예시: (a,b) 2차원 점 </a:t>
              </a:r>
              <a:r>
                <a:rPr lang="en-US" altLang="ko-KR" sz="1000"/>
                <a:t>11</a:t>
              </a:r>
              <a:r>
                <a:rPr lang="ko-KR" altLang="en-US" sz="1000"/>
                <a:t>개를 계수 </a:t>
              </a:r>
              <a:r>
                <a:rPr lang="en-US" altLang="ko-KR" sz="1000"/>
                <a:t>n&gt;&gt;11</a:t>
              </a:r>
              <a:r>
                <a:rPr lang="ko-KR" altLang="en-US" sz="1000"/>
                <a:t>개인 </a:t>
              </a:r>
              <a:endParaRPr lang="en-US" altLang="ko-KR" sz="1000"/>
            </a:p>
            <a:p>
              <a:r>
                <a:rPr lang="en-US" altLang="ko-KR" sz="1000"/>
                <a:t>             n</a:t>
              </a:r>
              <a:r>
                <a:rPr lang="ko-KR" altLang="en-US" sz="1000"/>
                <a:t>차 함수로 fitting하는 경우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57F05F-5601-1C8B-0268-808420A31005}"/>
              </a:ext>
            </a:extLst>
          </p:cNvPr>
          <p:cNvGrpSpPr/>
          <p:nvPr/>
        </p:nvGrpSpPr>
        <p:grpSpPr>
          <a:xfrm>
            <a:off x="467424" y="4800540"/>
            <a:ext cx="3815719" cy="1598260"/>
            <a:chOff x="7533319" y="5195144"/>
            <a:chExt cx="3815719" cy="1598260"/>
          </a:xfrm>
        </p:grpSpPr>
        <p:pic>
          <p:nvPicPr>
            <p:cNvPr id="3075" name="Picture 3" descr="Collinear 3 dimentional lines">
              <a:extLst>
                <a:ext uri="{FF2B5EF4-FFF2-40B4-BE49-F238E27FC236}">
                  <a16:creationId xmlns:a16="http://schemas.microsoft.com/office/drawing/2014/main" id="{D9B48081-52EB-EDD3-699E-19054263F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8190" y="5267303"/>
              <a:ext cx="1980848" cy="152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3D5ABC-419A-9B9A-FE34-17B108F1E06E}"/>
                </a:ext>
              </a:extLst>
            </p:cNvPr>
            <p:cNvSpPr txBox="1"/>
            <p:nvPr/>
          </p:nvSpPr>
          <p:spPr>
            <a:xfrm>
              <a:off x="7533319" y="5195144"/>
              <a:ext cx="18348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000"/>
            </a:p>
            <a:p>
              <a:r>
                <a:rPr lang="ko-KR" altLang="en-US" sz="1000"/>
                <a:t>예시: 3차원 공간에서 x,y,z가 </a:t>
              </a:r>
              <a:endParaRPr lang="en-US" altLang="ko-KR" sz="1000"/>
            </a:p>
            <a:p>
              <a:r>
                <a:rPr lang="ko-KR" altLang="en-US" sz="1000"/>
                <a:t>같은 방향으로 증가하는 모습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963720B-6AA5-AA7E-E7AC-86B9B202A247}"/>
              </a:ext>
            </a:extLst>
          </p:cNvPr>
          <p:cNvSpPr txBox="1"/>
          <p:nvPr/>
        </p:nvSpPr>
        <p:spPr>
          <a:xfrm>
            <a:off x="6068283" y="1280479"/>
            <a:ext cx="5736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문제 3: Multimodality</a:t>
            </a:r>
          </a:p>
          <a:p>
            <a:endParaRPr lang="ko-KR" altLang="en-US" sz="1200"/>
          </a:p>
          <a:p>
            <a:r>
              <a:rPr lang="ko-KR" altLang="en-US" sz="1200"/>
              <a:t>- 정의: 이질적 (heterogeneous)인 데이터 유형 (type)이 존재하는 상황</a:t>
            </a:r>
          </a:p>
          <a:p>
            <a:r>
              <a:rPr lang="ko-KR" altLang="en-US" sz="1200"/>
              <a:t>- 예시: 전자 의료 기록 (EMR), 유전체 데이터, 의료 이미지/영상 데이터</a:t>
            </a:r>
          </a:p>
          <a:p>
            <a:r>
              <a:rPr lang="en-US" altLang="ko-KR" sz="1200"/>
              <a:t>- </a:t>
            </a:r>
            <a:r>
              <a:rPr lang="ko-KR" altLang="en-US" sz="1200"/>
              <a:t>문제점: 복잡한 cross-modality 관계 및 패턴을 어떻게 capture할 수 있는지 등, </a:t>
            </a:r>
            <a:endParaRPr lang="en-US" altLang="ko-KR" sz="1200"/>
          </a:p>
          <a:p>
            <a:r>
              <a:rPr lang="en-US" altLang="ko-KR" sz="1200"/>
              <a:t>	      </a:t>
            </a:r>
            <a:r>
              <a:rPr lang="ko-KR" altLang="en-US" sz="1200"/>
              <a:t>난제 존재.</a:t>
            </a:r>
            <a:endParaRPr lang="en-US" altLang="ko-KR" sz="1200"/>
          </a:p>
          <a:p>
            <a:endParaRPr lang="ko-KR" altLang="en-US" sz="1200"/>
          </a:p>
        </p:txBody>
      </p:sp>
      <p:pic>
        <p:nvPicPr>
          <p:cNvPr id="3077" name="Picture 5" descr="Electronic Medical Records: What are They | Oklahoma State University">
            <a:extLst>
              <a:ext uri="{FF2B5EF4-FFF2-40B4-BE49-F238E27FC236}">
                <a16:creationId xmlns:a16="http://schemas.microsoft.com/office/drawing/2014/main" id="{D2C0F5B9-BED0-043E-6DC2-DC6F6DD6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91" y="2820978"/>
            <a:ext cx="2451557" cy="18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NA sequencing - Wikipedia">
            <a:extLst>
              <a:ext uri="{FF2B5EF4-FFF2-40B4-BE49-F238E27FC236}">
                <a16:creationId xmlns:a16="http://schemas.microsoft.com/office/drawing/2014/main" id="{090DC874-A68D-6D51-6667-B17C0B67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15" y="2600940"/>
            <a:ext cx="1601672" cy="227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quifer Radiology (formerly CORE) | Case-Based Virtual Course">
            <a:extLst>
              <a:ext uri="{FF2B5EF4-FFF2-40B4-BE49-F238E27FC236}">
                <a16:creationId xmlns:a16="http://schemas.microsoft.com/office/drawing/2014/main" id="{2B783FE1-FE33-39B7-F5AC-F3F0F677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26" y="5155937"/>
            <a:ext cx="1980848" cy="132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Upper Gastrointestinal endoscopy">
            <a:extLst>
              <a:ext uri="{FF2B5EF4-FFF2-40B4-BE49-F238E27FC236}">
                <a16:creationId xmlns:a16="http://schemas.microsoft.com/office/drawing/2014/main" id="{0C28B5CE-E495-B557-C288-16DBCF94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15" y="5242974"/>
            <a:ext cx="1256667" cy="132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2FC6260-0256-1399-0974-EA8D63365A9A}"/>
              </a:ext>
            </a:extLst>
          </p:cNvPr>
          <p:cNvSpPr txBox="1"/>
          <p:nvPr/>
        </p:nvSpPr>
        <p:spPr>
          <a:xfrm>
            <a:off x="8842307" y="4965279"/>
            <a:ext cx="914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/>
              <a:t>mp4</a:t>
            </a:r>
            <a:endParaRPr lang="ko-KR" altLang="en-US" sz="13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0C6CF1-1509-171F-9DEA-06FAD83768B2}"/>
              </a:ext>
            </a:extLst>
          </p:cNvPr>
          <p:cNvSpPr txBox="1"/>
          <p:nvPr/>
        </p:nvSpPr>
        <p:spPr>
          <a:xfrm>
            <a:off x="6105525" y="4863549"/>
            <a:ext cx="914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/>
              <a:t>.jpg</a:t>
            </a:r>
            <a:endParaRPr lang="ko-KR" altLang="en-US" sz="13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E9B76A-B99E-1123-D0B6-330F6CEB3322}"/>
              </a:ext>
            </a:extLst>
          </p:cNvPr>
          <p:cNvSpPr txBox="1"/>
          <p:nvPr/>
        </p:nvSpPr>
        <p:spPr>
          <a:xfrm>
            <a:off x="5988641" y="24676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.txt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7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C17C821-1774-C452-125C-56B2F8D33227}"/>
              </a:ext>
            </a:extLst>
          </p:cNvPr>
          <p:cNvGrpSpPr/>
          <p:nvPr/>
        </p:nvGrpSpPr>
        <p:grpSpPr>
          <a:xfrm>
            <a:off x="3900690" y="975263"/>
            <a:ext cx="4109842" cy="292388"/>
            <a:chOff x="4508697" y="890986"/>
            <a:chExt cx="4109842" cy="2923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50931F-8967-630E-2CAA-4D9AB88345BC}"/>
                </a:ext>
              </a:extLst>
            </p:cNvPr>
            <p:cNvSpPr txBox="1"/>
            <p:nvPr/>
          </p:nvSpPr>
          <p:spPr>
            <a:xfrm>
              <a:off x="4508697" y="890986"/>
              <a:ext cx="261220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/>
                <a:t>Linear 2-variable Regression: 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E182C5-BDF3-692C-3FF5-E6D8AAE0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7765" y="937719"/>
              <a:ext cx="1910774" cy="20096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A722C28-AE70-6441-356F-8F34882B39E3}"/>
              </a:ext>
            </a:extLst>
          </p:cNvPr>
          <p:cNvGrpSpPr/>
          <p:nvPr/>
        </p:nvGrpSpPr>
        <p:grpSpPr>
          <a:xfrm>
            <a:off x="273263" y="1746637"/>
            <a:ext cx="1393472" cy="1609110"/>
            <a:chOff x="691768" y="4022432"/>
            <a:chExt cx="1393472" cy="1609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3316E1-5518-81F6-989D-29CDF10153EE}"/>
                </a:ext>
              </a:extLst>
            </p:cNvPr>
            <p:cNvSpPr txBox="1"/>
            <p:nvPr/>
          </p:nvSpPr>
          <p:spPr>
            <a:xfrm>
              <a:off x="691768" y="4022432"/>
              <a:ext cx="1055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1. Data</a:t>
              </a:r>
              <a:endParaRPr lang="ko-KR" altLang="en-US" sz="140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CEBC587-0E50-CE19-4D30-E38FF40F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76" y="4330209"/>
              <a:ext cx="1190964" cy="1301333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CAE9862-309D-6A18-FCD0-60B4AB89F423}"/>
              </a:ext>
            </a:extLst>
          </p:cNvPr>
          <p:cNvGrpSpPr/>
          <p:nvPr/>
        </p:nvGrpSpPr>
        <p:grpSpPr>
          <a:xfrm>
            <a:off x="2247905" y="1741729"/>
            <a:ext cx="1588424" cy="1527448"/>
            <a:chOff x="2862448" y="4037821"/>
            <a:chExt cx="1588424" cy="152744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5F758B9-E071-18F4-E498-8A874362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050" y="4412647"/>
              <a:ext cx="1286525" cy="115262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2D2F8F-E805-EC41-A41D-D5E3D6686940}"/>
                </a:ext>
              </a:extLst>
            </p:cNvPr>
            <p:cNvSpPr txBox="1"/>
            <p:nvPr/>
          </p:nvSpPr>
          <p:spPr>
            <a:xfrm>
              <a:off x="2862448" y="4037821"/>
              <a:ext cx="15884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/>
                <a:t>2. Design matrix (X)</a:t>
              </a:r>
              <a:endParaRPr lang="ko-KR" altLang="en-US" sz="1300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B8146C45-8EC3-B5D2-7AB2-CE1C1884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707" y="2378433"/>
            <a:ext cx="790904" cy="968087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A5CDC9-7EB4-DF5F-AF33-1757A4CE69E7}"/>
              </a:ext>
            </a:extLst>
          </p:cNvPr>
          <p:cNvCxnSpPr>
            <a:cxnSpLocks/>
          </p:cNvCxnSpPr>
          <p:nvPr/>
        </p:nvCxnSpPr>
        <p:spPr>
          <a:xfrm>
            <a:off x="1666735" y="2627090"/>
            <a:ext cx="4680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F9E5027-6C14-9D79-1369-25510C547B47}"/>
              </a:ext>
            </a:extLst>
          </p:cNvPr>
          <p:cNvCxnSpPr>
            <a:cxnSpLocks/>
          </p:cNvCxnSpPr>
          <p:nvPr/>
        </p:nvCxnSpPr>
        <p:spPr>
          <a:xfrm>
            <a:off x="3847960" y="2662921"/>
            <a:ext cx="4680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0082C9B-C5F7-6B95-20E7-2F79653F94D5}"/>
              </a:ext>
            </a:extLst>
          </p:cNvPr>
          <p:cNvGrpSpPr/>
          <p:nvPr/>
        </p:nvGrpSpPr>
        <p:grpSpPr>
          <a:xfrm>
            <a:off x="4231244" y="1701050"/>
            <a:ext cx="2873715" cy="565818"/>
            <a:chOff x="4778272" y="4581912"/>
            <a:chExt cx="2873715" cy="56581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B109DB8-227B-2845-E731-432F2EF117CF}"/>
                </a:ext>
              </a:extLst>
            </p:cNvPr>
            <p:cNvGrpSpPr/>
            <p:nvPr/>
          </p:nvGrpSpPr>
          <p:grpSpPr>
            <a:xfrm>
              <a:off x="4948996" y="4855342"/>
              <a:ext cx="2522002" cy="292388"/>
              <a:chOff x="5006713" y="5294458"/>
              <a:chExt cx="2522002" cy="29238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1981A105-DB5F-4383-E6A3-99D300EF1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4993" y="5294458"/>
                <a:ext cx="1653722" cy="27302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5914E3-1370-633B-DD85-BDFB318F50FC}"/>
                  </a:ext>
                </a:extLst>
              </p:cNvPr>
              <p:cNvSpPr txBox="1"/>
              <p:nvPr/>
            </p:nvSpPr>
            <p:spPr>
              <a:xfrm>
                <a:off x="5006713" y="5294458"/>
                <a:ext cx="91665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/>
                  <a:t>Compute: 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0B2FBE3-5B23-000D-1A8D-7AFA03AB364B}"/>
                </a:ext>
              </a:extLst>
            </p:cNvPr>
            <p:cNvGrpSpPr/>
            <p:nvPr/>
          </p:nvGrpSpPr>
          <p:grpSpPr>
            <a:xfrm>
              <a:off x="4778272" y="4581912"/>
              <a:ext cx="2873715" cy="337975"/>
              <a:chOff x="4865744" y="4326302"/>
              <a:chExt cx="2873715" cy="33797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0EA5B75-72BE-D5C1-B713-E9E5EB2BF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4390" y="4371889"/>
                <a:ext cx="462184" cy="214516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E8791D7-FE5D-CC72-C93B-4A31055B3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3265" y="4387278"/>
                <a:ext cx="676194" cy="20061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40735CE-DE72-6E29-AD29-A6A06F8B7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3679" y="4371889"/>
                <a:ext cx="466084" cy="21451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64C581-088A-80B2-8EFF-EF8DF72A19F1}"/>
                  </a:ext>
                </a:extLst>
              </p:cNvPr>
              <p:cNvSpPr txBox="1"/>
              <p:nvPr/>
            </p:nvSpPr>
            <p:spPr>
              <a:xfrm>
                <a:off x="4865744" y="4326302"/>
                <a:ext cx="109946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/>
                  <a:t>3. Compute: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68BA85E-1CCC-6538-A509-D5E3988CD79A}"/>
                  </a:ext>
                </a:extLst>
              </p:cNvPr>
              <p:cNvSpPr txBox="1"/>
              <p:nvPr/>
            </p:nvSpPr>
            <p:spPr>
              <a:xfrm>
                <a:off x="6361678" y="4371889"/>
                <a:ext cx="9525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/>
                  <a:t>,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79E6BB-C2A6-5FBD-6E0A-97CF86FD98F8}"/>
                  </a:ext>
                </a:extLst>
              </p:cNvPr>
              <p:cNvSpPr txBox="1"/>
              <p:nvPr/>
            </p:nvSpPr>
            <p:spPr>
              <a:xfrm>
                <a:off x="6947465" y="4360545"/>
                <a:ext cx="9525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/>
                  <a:t>,</a:t>
                </a:r>
              </a:p>
            </p:txBody>
          </p: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3A96CAE1-771B-04F7-C778-39270EA89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0287" y="3446410"/>
            <a:ext cx="349090" cy="15433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4860CC0-859B-3578-CD46-BD51950DB7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287" y="3641753"/>
            <a:ext cx="639388" cy="160459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0217F7E-D1DC-2E4E-2798-3B283C3B7CA6}"/>
              </a:ext>
            </a:extLst>
          </p:cNvPr>
          <p:cNvGrpSpPr/>
          <p:nvPr/>
        </p:nvGrpSpPr>
        <p:grpSpPr>
          <a:xfrm>
            <a:off x="7990838" y="3430892"/>
            <a:ext cx="1446704" cy="386218"/>
            <a:chOff x="6416294" y="5342297"/>
            <a:chExt cx="2138459" cy="57405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ACC3EB7-7F2F-43EF-E025-E29036D3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56220" y="5342297"/>
              <a:ext cx="1198533" cy="57405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C6B43D-75A6-445E-F88B-692329E51347}"/>
                </a:ext>
              </a:extLst>
            </p:cNvPr>
            <p:cNvSpPr txBox="1"/>
            <p:nvPr/>
          </p:nvSpPr>
          <p:spPr>
            <a:xfrm>
              <a:off x="6416294" y="5479153"/>
              <a:ext cx="1545912" cy="365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상관계수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0F721D5-0266-D256-FA29-2DBAA6E88580}"/>
              </a:ext>
            </a:extLst>
          </p:cNvPr>
          <p:cNvSpPr txBox="1"/>
          <p:nvPr/>
        </p:nvSpPr>
        <p:spPr>
          <a:xfrm>
            <a:off x="10328389" y="3485048"/>
            <a:ext cx="592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일수록 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A45A8C3-EC4F-D1C3-F777-F49E26231244}"/>
              </a:ext>
            </a:extLst>
          </p:cNvPr>
          <p:cNvGrpSpPr/>
          <p:nvPr/>
        </p:nvGrpSpPr>
        <p:grpSpPr>
          <a:xfrm>
            <a:off x="7754002" y="1248803"/>
            <a:ext cx="4437998" cy="1964824"/>
            <a:chOff x="7970520" y="2513051"/>
            <a:chExt cx="4437998" cy="196482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9733A1FD-A6E0-681C-1783-3741CE0C464B}"/>
                </a:ext>
              </a:extLst>
            </p:cNvPr>
            <p:cNvGrpSpPr/>
            <p:nvPr/>
          </p:nvGrpSpPr>
          <p:grpSpPr>
            <a:xfrm>
              <a:off x="8267213" y="3627193"/>
              <a:ext cx="1461343" cy="411751"/>
              <a:chOff x="594208" y="7050566"/>
              <a:chExt cx="4268811" cy="1208328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8603090-556D-46F9-A69F-891393442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208" y="7316155"/>
                <a:ext cx="1984574" cy="657564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1EAB9B8-B03B-B5CB-289C-1EBBBB168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78782" y="7050566"/>
                <a:ext cx="2284237" cy="1208328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61F9B3D-1D49-64AE-7BA3-D8EB38682FB9}"/>
                </a:ext>
              </a:extLst>
            </p:cNvPr>
            <p:cNvGrpSpPr/>
            <p:nvPr/>
          </p:nvGrpSpPr>
          <p:grpSpPr>
            <a:xfrm>
              <a:off x="8279804" y="4059073"/>
              <a:ext cx="1476870" cy="418802"/>
              <a:chOff x="548853" y="8322523"/>
              <a:chExt cx="4314166" cy="1229019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AB040F97-8990-75EF-EBE1-8436560D6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853" y="8473638"/>
                <a:ext cx="2077331" cy="757274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78FAFFDA-B800-44F7-FDA9-7E26689E0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28439" y="8322523"/>
                <a:ext cx="2234580" cy="1229019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8EDE939-1022-6B6B-9E67-19996DDF7797}"/>
                </a:ext>
              </a:extLst>
            </p:cNvPr>
            <p:cNvGrpSpPr/>
            <p:nvPr/>
          </p:nvGrpSpPr>
          <p:grpSpPr>
            <a:xfrm>
              <a:off x="9935775" y="3775848"/>
              <a:ext cx="1754009" cy="566450"/>
              <a:chOff x="39606" y="8206361"/>
              <a:chExt cx="1754009" cy="566450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659D5E86-794F-A454-CEB4-DD845CCE7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607" y="8206361"/>
                <a:ext cx="1221623" cy="182489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ECCAD9C-9BF6-4394-545E-AD36B555D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606" y="8381303"/>
                <a:ext cx="1226146" cy="193047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0481B7CC-4A71-80F1-6C4F-832AF35E0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06" y="8569207"/>
                <a:ext cx="1754009" cy="203604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38912C8A-40C1-BF8F-F623-679119920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135671" y="2919816"/>
              <a:ext cx="750938" cy="199836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0470997-07B7-2849-0E33-D4C204F70502}"/>
                </a:ext>
              </a:extLst>
            </p:cNvPr>
            <p:cNvGrpSpPr/>
            <p:nvPr/>
          </p:nvGrpSpPr>
          <p:grpSpPr>
            <a:xfrm>
              <a:off x="8267213" y="2876667"/>
              <a:ext cx="2404647" cy="701962"/>
              <a:chOff x="2788512" y="5500501"/>
              <a:chExt cx="4836545" cy="142305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D2861BD6-C7AC-398E-D122-4EE2C419A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8512" y="5500501"/>
                <a:ext cx="3212336" cy="527675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28958D8-24C2-8D5A-CF1A-AA1142ACD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76639" y="6066962"/>
                <a:ext cx="3248418" cy="856589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42078D8C-C6CD-C8FE-4716-7B960337D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0056" y="6370833"/>
                <a:ext cx="425990" cy="194621"/>
              </a:xfrm>
              <a:prstGeom prst="rect">
                <a:avLst/>
              </a:prstGeom>
            </p:spPr>
          </p:pic>
        </p:grp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A3D8BB48-F969-ED09-192D-38129CAD384E}"/>
                </a:ext>
              </a:extLst>
            </p:cNvPr>
            <p:cNvCxnSpPr>
              <a:cxnSpLocks/>
            </p:cNvCxnSpPr>
            <p:nvPr/>
          </p:nvCxnSpPr>
          <p:spPr>
            <a:xfrm>
              <a:off x="9916423" y="3019734"/>
              <a:ext cx="180869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8FA21EE-C82D-4B60-B79B-9BFD2EF1519A}"/>
                </a:ext>
              </a:extLst>
            </p:cNvPr>
            <p:cNvGrpSpPr/>
            <p:nvPr/>
          </p:nvGrpSpPr>
          <p:grpSpPr>
            <a:xfrm>
              <a:off x="7970520" y="2513051"/>
              <a:ext cx="4437998" cy="305480"/>
              <a:chOff x="7970520" y="2513051"/>
              <a:chExt cx="4437998" cy="305480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0157980-F8BF-87C1-9465-76EBED85657B}"/>
                  </a:ext>
                </a:extLst>
              </p:cNvPr>
              <p:cNvSpPr txBox="1"/>
              <p:nvPr/>
            </p:nvSpPr>
            <p:spPr>
              <a:xfrm>
                <a:off x="7970520" y="2513051"/>
                <a:ext cx="443799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/>
                  <a:t>4. Compute: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FBBFA9DF-115D-CAE9-F25F-E84775E2A815}"/>
                  </a:ext>
                </a:extLst>
              </p:cNvPr>
              <p:cNvGrpSpPr/>
              <p:nvPr/>
            </p:nvGrpSpPr>
            <p:grpSpPr>
              <a:xfrm>
                <a:off x="8991935" y="2526143"/>
                <a:ext cx="1475911" cy="292388"/>
                <a:chOff x="9281737" y="1776787"/>
                <a:chExt cx="1475911" cy="292388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9B892E00-8473-92FB-DA6B-D7BB60CF9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81737" y="1804231"/>
                  <a:ext cx="441554" cy="195819"/>
                </a:xfrm>
                <a:prstGeom prst="rect">
                  <a:avLst/>
                </a:prstGeom>
              </p:spPr>
            </p:pic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5B104B91-A834-D440-DBA0-509F9C35C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6823" y="1814708"/>
                  <a:ext cx="463070" cy="190676"/>
                </a:xfrm>
                <a:prstGeom prst="rect">
                  <a:avLst/>
                </a:prstGeom>
              </p:spPr>
            </p:pic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FA5ABDE6-F732-34CA-2DEE-E7E0981AA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13425" y="1816160"/>
                  <a:ext cx="444223" cy="187041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DDF848B-FD70-1B64-AB79-AA86B86FA630}"/>
                    </a:ext>
                  </a:extLst>
                </p:cNvPr>
                <p:cNvSpPr txBox="1"/>
                <p:nvPr/>
              </p:nvSpPr>
              <p:spPr>
                <a:xfrm>
                  <a:off x="9691573" y="1776787"/>
                  <a:ext cx="952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/>
                    <a:t>,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AE88294-6CB1-1B11-71A0-44AE198F5B9A}"/>
                    </a:ext>
                  </a:extLst>
                </p:cNvPr>
                <p:cNvSpPr txBox="1"/>
                <p:nvPr/>
              </p:nvSpPr>
              <p:spPr>
                <a:xfrm>
                  <a:off x="10203694" y="1776787"/>
                  <a:ext cx="952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/>
                    <a:t>,</a:t>
                  </a:r>
                </a:p>
              </p:txBody>
            </p:sp>
          </p:grpSp>
        </p:grpSp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B9261F2-FEA7-76EE-AF88-1943C4D2461B}"/>
              </a:ext>
            </a:extLst>
          </p:cNvPr>
          <p:cNvCxnSpPr>
            <a:cxnSpLocks/>
          </p:cNvCxnSpPr>
          <p:nvPr/>
        </p:nvCxnSpPr>
        <p:spPr>
          <a:xfrm>
            <a:off x="7061499" y="2425907"/>
            <a:ext cx="4680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DE67656-E29E-8582-3A65-079A2A780C1F}"/>
              </a:ext>
            </a:extLst>
          </p:cNvPr>
          <p:cNvGrpSpPr/>
          <p:nvPr/>
        </p:nvGrpSpPr>
        <p:grpSpPr>
          <a:xfrm>
            <a:off x="620709" y="3611451"/>
            <a:ext cx="6993480" cy="233271"/>
            <a:chOff x="1328249" y="4070350"/>
            <a:chExt cx="6081974" cy="292100"/>
          </a:xfrm>
        </p:grpSpPr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792EEE17-AE5A-37C9-3749-BE0AE69B4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2E204EF5-2986-7462-57AF-44E8554581DF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F665B6-BD89-921A-35D5-43067F8AAEA6}"/>
              </a:ext>
            </a:extLst>
          </p:cNvPr>
          <p:cNvGrpSpPr/>
          <p:nvPr/>
        </p:nvGrpSpPr>
        <p:grpSpPr>
          <a:xfrm>
            <a:off x="10874725" y="3389210"/>
            <a:ext cx="878703" cy="450230"/>
            <a:chOff x="10244890" y="4310827"/>
            <a:chExt cx="878703" cy="4502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044ADF-21F6-E437-638A-904ED400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244890" y="4322330"/>
              <a:ext cx="463070" cy="1906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1A89F2-47A4-BC53-4D60-9D571C3BB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263370" y="4531938"/>
              <a:ext cx="444223" cy="1870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81B825-EE67-FCB0-3275-CE215260D8D4}"/>
                </a:ext>
              </a:extLst>
            </p:cNvPr>
            <p:cNvSpPr txBox="1"/>
            <p:nvPr/>
          </p:nvSpPr>
          <p:spPr>
            <a:xfrm>
              <a:off x="10679370" y="4514836"/>
              <a:ext cx="433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&gt;&gt;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080DCC-AAD5-1F22-892D-0A6E65A62CF2}"/>
                </a:ext>
              </a:extLst>
            </p:cNvPr>
            <p:cNvSpPr txBox="1"/>
            <p:nvPr/>
          </p:nvSpPr>
          <p:spPr>
            <a:xfrm>
              <a:off x="10668655" y="4310827"/>
              <a:ext cx="4549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&gt;&gt;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D2B702-DD24-34F4-D0FF-58DFFC3CB73C}"/>
              </a:ext>
            </a:extLst>
          </p:cNvPr>
          <p:cNvCxnSpPr/>
          <p:nvPr/>
        </p:nvCxnSpPr>
        <p:spPr>
          <a:xfrm>
            <a:off x="9566807" y="3415956"/>
            <a:ext cx="0" cy="438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E0B-CD9A-EAD8-3B26-B60BD639736F}"/>
              </a:ext>
            </a:extLst>
          </p:cNvPr>
          <p:cNvSpPr txBox="1"/>
          <p:nvPr/>
        </p:nvSpPr>
        <p:spPr>
          <a:xfrm>
            <a:off x="239097" y="4136606"/>
            <a:ext cx="3318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5. Conduct</a:t>
            </a:r>
            <a:r>
              <a:rPr lang="ko-KR" altLang="en-US" sz="1400"/>
              <a:t> </a:t>
            </a:r>
            <a:r>
              <a:rPr lang="en-US" altLang="ko-KR" sz="1400"/>
              <a:t>t-test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7FE954-0784-FBF7-FEF2-FEBE55343DB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00479" y="3940186"/>
            <a:ext cx="2013401" cy="150844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BBB16C-9640-EE7D-B3C0-8EE6684DE3B7}"/>
              </a:ext>
            </a:extLst>
          </p:cNvPr>
          <p:cNvGrpSpPr/>
          <p:nvPr/>
        </p:nvGrpSpPr>
        <p:grpSpPr>
          <a:xfrm>
            <a:off x="391620" y="4527184"/>
            <a:ext cx="2717966" cy="1638120"/>
            <a:chOff x="1362544" y="4845210"/>
            <a:chExt cx="2441344" cy="1481930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25AF565-03F3-74E8-8BA7-E57FB1F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62544" y="5976386"/>
              <a:ext cx="1675931" cy="350754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D1119DA6-C5DB-B4C0-008E-0E7A78D2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304051" y="4845210"/>
              <a:ext cx="1499837" cy="455233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B29F847F-9F8C-2F90-8AA3-C5DC9EE6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381154" y="5439447"/>
              <a:ext cx="1364609" cy="42677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274B7A-2993-D53A-F6CA-50B44095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415405" y="4912895"/>
              <a:ext cx="689455" cy="3243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61A57F-DB76-DBE8-DC40-57C98753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415404" y="5490169"/>
              <a:ext cx="689455" cy="3253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77C42E-CDFA-110E-C8E3-EBA7A296E8F7}"/>
              </a:ext>
            </a:extLst>
          </p:cNvPr>
          <p:cNvSpPr txBox="1"/>
          <p:nvPr/>
        </p:nvSpPr>
        <p:spPr>
          <a:xfrm>
            <a:off x="8035070" y="1596673"/>
            <a:ext cx="591644" cy="3042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03C6B-3481-19EA-C3B6-8A1A53837265}"/>
              </a:ext>
            </a:extLst>
          </p:cNvPr>
          <p:cNvSpPr txBox="1"/>
          <p:nvPr/>
        </p:nvSpPr>
        <p:spPr>
          <a:xfrm>
            <a:off x="8006720" y="2417323"/>
            <a:ext cx="591644" cy="3042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D0BFCE-4B05-BF80-CFC5-64833ED7A82A}"/>
              </a:ext>
            </a:extLst>
          </p:cNvPr>
          <p:cNvSpPr txBox="1"/>
          <p:nvPr/>
        </p:nvSpPr>
        <p:spPr>
          <a:xfrm>
            <a:off x="8033078" y="2849023"/>
            <a:ext cx="591644" cy="3042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9FCC7-0C17-0DA4-B696-CC759B12A702}"/>
              </a:ext>
            </a:extLst>
          </p:cNvPr>
          <p:cNvSpPr txBox="1"/>
          <p:nvPr/>
        </p:nvSpPr>
        <p:spPr>
          <a:xfrm>
            <a:off x="10455342" y="1657518"/>
            <a:ext cx="169788" cy="17388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45B228-A67F-4AD7-A354-97D6169DE793}"/>
              </a:ext>
            </a:extLst>
          </p:cNvPr>
          <p:cNvSpPr txBox="1"/>
          <p:nvPr/>
        </p:nvSpPr>
        <p:spPr>
          <a:xfrm>
            <a:off x="8072930" y="3542449"/>
            <a:ext cx="655145" cy="173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8A3C89-C96F-8151-3604-9E08947C300C}"/>
              </a:ext>
            </a:extLst>
          </p:cNvPr>
          <p:cNvSpPr txBox="1"/>
          <p:nvPr/>
        </p:nvSpPr>
        <p:spPr>
          <a:xfrm>
            <a:off x="4313600" y="5901550"/>
            <a:ext cx="18081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Reject H0, </a:t>
            </a:r>
            <a:endParaRPr lang="en-US" altLang="ko-KR" sz="1000"/>
          </a:p>
          <a:p>
            <a:r>
              <a:rPr lang="ko-KR" altLang="en-US" sz="1000"/>
              <a:t>Exists correlation b</a:t>
            </a:r>
            <a:r>
              <a:rPr lang="en-US" altLang="ko-KR" sz="1000"/>
              <a:t>etween</a:t>
            </a:r>
          </a:p>
          <a:p>
            <a:r>
              <a:rPr lang="ko-KR" altLang="en-US" sz="1000"/>
              <a:t>smoking, alcohol with cancer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AE2D6DF-D3FE-0F12-47EF-779993E6795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17437" y="5608021"/>
            <a:ext cx="936054" cy="1757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325542-D60E-CF91-69FA-C0FF07C1009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60423" y="5941886"/>
            <a:ext cx="953177" cy="1849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916D7A5-EDCB-FEC6-9DCD-7014E96076B4}"/>
              </a:ext>
            </a:extLst>
          </p:cNvPr>
          <p:cNvSpPr txBox="1"/>
          <p:nvPr/>
        </p:nvSpPr>
        <p:spPr>
          <a:xfrm>
            <a:off x="4293722" y="5568977"/>
            <a:ext cx="1120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Cannot reject H0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BB1886B-BE04-0CCF-FA83-2D3AFCD5350F}"/>
              </a:ext>
            </a:extLst>
          </p:cNvPr>
          <p:cNvCxnSpPr>
            <a:cxnSpLocks/>
          </p:cNvCxnSpPr>
          <p:nvPr/>
        </p:nvCxnSpPr>
        <p:spPr>
          <a:xfrm>
            <a:off x="6179400" y="5184051"/>
            <a:ext cx="4680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44BBF-9668-C827-1934-A40EB08E2869}"/>
              </a:ext>
            </a:extLst>
          </p:cNvPr>
          <p:cNvSpPr txBox="1"/>
          <p:nvPr/>
        </p:nvSpPr>
        <p:spPr>
          <a:xfrm>
            <a:off x="6912312" y="4190475"/>
            <a:ext cx="32540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6. Colinearity</a:t>
            </a:r>
            <a:r>
              <a:rPr lang="ko-KR" altLang="en-US" sz="1300"/>
              <a:t>가 높은 경우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D7AE03B-B1A3-5EF0-D256-0E7D25E8D62F}"/>
              </a:ext>
            </a:extLst>
          </p:cNvPr>
          <p:cNvGrpSpPr/>
          <p:nvPr/>
        </p:nvGrpSpPr>
        <p:grpSpPr>
          <a:xfrm>
            <a:off x="7219782" y="4659295"/>
            <a:ext cx="1014682" cy="351413"/>
            <a:chOff x="7583682" y="4894168"/>
            <a:chExt cx="1721108" cy="56045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AF743CE-7AC6-E154-05F2-9F2232F4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583682" y="4894168"/>
              <a:ext cx="1208753" cy="56045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CEA5C9FB-B2C3-C28A-FA20-1ECBA90A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8817255" y="4980547"/>
              <a:ext cx="487535" cy="276345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19C1F49-EE79-0C92-D95D-43996DAA760A}"/>
              </a:ext>
            </a:extLst>
          </p:cNvPr>
          <p:cNvGrpSpPr/>
          <p:nvPr/>
        </p:nvGrpSpPr>
        <p:grpSpPr>
          <a:xfrm>
            <a:off x="7194227" y="5148019"/>
            <a:ext cx="878703" cy="450230"/>
            <a:chOff x="10244890" y="4310827"/>
            <a:chExt cx="878703" cy="45023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EA1DDD3-6D30-2E86-B6A8-D03FDFFB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244890" y="4322330"/>
              <a:ext cx="463070" cy="19067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1335CBC9-FAF2-383A-88FF-40FFD2A8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263370" y="4531938"/>
              <a:ext cx="444223" cy="18704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8200AA-ACC4-FAF9-80D2-8C16B240F5B8}"/>
                </a:ext>
              </a:extLst>
            </p:cNvPr>
            <p:cNvSpPr txBox="1"/>
            <p:nvPr/>
          </p:nvSpPr>
          <p:spPr>
            <a:xfrm>
              <a:off x="10679370" y="4514836"/>
              <a:ext cx="433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&gt;&gt;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E83E68-CE62-95A0-2318-5762F85A94A3}"/>
                </a:ext>
              </a:extLst>
            </p:cNvPr>
            <p:cNvSpPr txBox="1"/>
            <p:nvPr/>
          </p:nvSpPr>
          <p:spPr>
            <a:xfrm>
              <a:off x="10668655" y="4310827"/>
              <a:ext cx="4549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&gt;&gt;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6D971A3-516F-3359-A97C-899B4EA40C94}"/>
              </a:ext>
            </a:extLst>
          </p:cNvPr>
          <p:cNvGrpSpPr/>
          <p:nvPr/>
        </p:nvGrpSpPr>
        <p:grpSpPr>
          <a:xfrm>
            <a:off x="7155463" y="5732711"/>
            <a:ext cx="2013401" cy="917179"/>
            <a:chOff x="7190305" y="5719639"/>
            <a:chExt cx="1565776" cy="712118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540765D-F81F-1C27-9254-6BEB45065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190305" y="5719639"/>
              <a:ext cx="1177408" cy="354830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91D5349-D630-DBFD-3012-6847646E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207567" y="6099110"/>
              <a:ext cx="1071251" cy="332647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ABBE59-8A16-AB23-000C-DDC590C27710}"/>
                </a:ext>
              </a:extLst>
            </p:cNvPr>
            <p:cNvSpPr txBox="1"/>
            <p:nvPr/>
          </p:nvSpPr>
          <p:spPr>
            <a:xfrm>
              <a:off x="8322573" y="5741895"/>
              <a:ext cx="433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&lt;&lt;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D99768-8FE0-CCE6-23C9-489E260F19D5}"/>
                </a:ext>
              </a:extLst>
            </p:cNvPr>
            <p:cNvSpPr txBox="1"/>
            <p:nvPr/>
          </p:nvSpPr>
          <p:spPr>
            <a:xfrm>
              <a:off x="8234464" y="6123504"/>
              <a:ext cx="433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&lt;&lt;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r>
                <a:rPr lang="ko-KR" altLang="en-US" sz="1000"/>
                <a:t> 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0FBB3D1-D8E7-DF52-A758-9B254AD4E9EE}"/>
              </a:ext>
            </a:extLst>
          </p:cNvPr>
          <p:cNvGrpSpPr/>
          <p:nvPr/>
        </p:nvGrpSpPr>
        <p:grpSpPr>
          <a:xfrm>
            <a:off x="9061745" y="4275968"/>
            <a:ext cx="2181760" cy="1610065"/>
            <a:chOff x="9052676" y="4473306"/>
            <a:chExt cx="2013401" cy="1508448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ADC42B0-2124-5300-0E11-116F38E4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052676" y="4473306"/>
              <a:ext cx="2013401" cy="1508448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CBDA02A8-E65C-B502-EDAA-6E56CD4D6E8A}"/>
                </a:ext>
              </a:extLst>
            </p:cNvPr>
            <p:cNvCxnSpPr/>
            <p:nvPr/>
          </p:nvCxnSpPr>
          <p:spPr>
            <a:xfrm>
              <a:off x="10129838" y="4713456"/>
              <a:ext cx="22218" cy="120477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423418D-DFAA-62DD-7175-DB7B512D2069}"/>
              </a:ext>
            </a:extLst>
          </p:cNvPr>
          <p:cNvSpPr txBox="1"/>
          <p:nvPr/>
        </p:nvSpPr>
        <p:spPr>
          <a:xfrm>
            <a:off x="10029738" y="5774468"/>
            <a:ext cx="529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t1, t2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99DAAE-6BE6-3E91-8168-5F6FAB3056A0}"/>
              </a:ext>
            </a:extLst>
          </p:cNvPr>
          <p:cNvSpPr txBox="1"/>
          <p:nvPr/>
        </p:nvSpPr>
        <p:spPr>
          <a:xfrm>
            <a:off x="9279347" y="6003421"/>
            <a:ext cx="125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>
                <a:solidFill>
                  <a:srgbClr val="FF0000"/>
                </a:solidFill>
                <a:effectLst/>
                <a:latin typeface="Google Sans"/>
              </a:rPr>
              <a:t>∴</a:t>
            </a:r>
            <a:r>
              <a:rPr lang="ko-KR" altLang="en-US" sz="1000" b="1" i="0">
                <a:solidFill>
                  <a:srgbClr val="FF0000"/>
                </a:solidFill>
                <a:effectLst/>
                <a:latin typeface="Google Sans"/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Fail to</a:t>
            </a:r>
            <a:r>
              <a:rPr lang="ko-KR" altLang="en-US" sz="1000">
                <a:solidFill>
                  <a:srgbClr val="FF0000"/>
                </a:solidFill>
              </a:rPr>
              <a:t> reject H0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BEB705C-B933-3E5F-948F-C4ED2EBB1937}"/>
              </a:ext>
            </a:extLst>
          </p:cNvPr>
          <p:cNvSpPr txBox="1"/>
          <p:nvPr/>
        </p:nvSpPr>
        <p:spPr>
          <a:xfrm>
            <a:off x="9359654" y="6251750"/>
            <a:ext cx="2552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통계적 검정으로 흡연 및 음주와 암 유발률 사이의 상관관계 밝히는데 실패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77DB15D-C56A-B7B0-C866-622C3189C6F2}"/>
              </a:ext>
            </a:extLst>
          </p:cNvPr>
          <p:cNvSpPr txBox="1"/>
          <p:nvPr/>
        </p:nvSpPr>
        <p:spPr>
          <a:xfrm>
            <a:off x="10860604" y="3352694"/>
            <a:ext cx="822055" cy="5019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EABA028-448F-2183-EC66-0BF50660DC50}"/>
              </a:ext>
            </a:extLst>
          </p:cNvPr>
          <p:cNvSpPr txBox="1"/>
          <p:nvPr/>
        </p:nvSpPr>
        <p:spPr>
          <a:xfrm>
            <a:off x="7866410" y="2083843"/>
            <a:ext cx="75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높은 값</a:t>
            </a:r>
            <a:r>
              <a:rPr lang="ko-KR" altLang="en-US" b="1"/>
              <a:t> </a:t>
            </a:r>
            <a:endParaRPr lang="ko-KR" altLang="en-US" sz="1800" b="1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8B615B-7E31-49A8-0F8F-513C831796DD}"/>
              </a:ext>
            </a:extLst>
          </p:cNvPr>
          <p:cNvGrpSpPr/>
          <p:nvPr/>
        </p:nvGrpSpPr>
        <p:grpSpPr>
          <a:xfrm>
            <a:off x="109236" y="889035"/>
            <a:ext cx="4051103" cy="753425"/>
            <a:chOff x="5592440" y="37180"/>
            <a:chExt cx="4051103" cy="753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EFA79C-6F18-991D-7033-E7B5D4AFD2F8}"/>
                </a:ext>
              </a:extLst>
            </p:cNvPr>
            <p:cNvGrpSpPr/>
            <p:nvPr/>
          </p:nvGrpSpPr>
          <p:grpSpPr>
            <a:xfrm>
              <a:off x="5592440" y="475502"/>
              <a:ext cx="4051103" cy="292388"/>
              <a:chOff x="-17836" y="1712363"/>
              <a:chExt cx="4051103" cy="292388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439FD92D-745D-532D-809A-A5E07A155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5438" y="1722941"/>
                <a:ext cx="1103465" cy="263514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CEE13C-9BA6-AE4D-5DBB-4B1CF1152297}"/>
                  </a:ext>
                </a:extLst>
              </p:cNvPr>
              <p:cNvSpPr txBox="1"/>
              <p:nvPr/>
            </p:nvSpPr>
            <p:spPr>
              <a:xfrm>
                <a:off x="-17836" y="1712363"/>
                <a:ext cx="405110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300">
                    <a:sym typeface="Wingdings" panose="05000000000000000000" pitchFamily="2" charset="2"/>
                  </a:rPr>
                  <a:t> </a:t>
                </a:r>
                <a:r>
                  <a:rPr lang="ko-KR" altLang="en-US" sz="1300"/>
                  <a:t>Find                                   </a:t>
                </a:r>
                <a:r>
                  <a:rPr lang="en-US" altLang="ko-KR" sz="1300"/>
                  <a:t>with least squares method</a:t>
                </a:r>
                <a:r>
                  <a:rPr lang="ko-KR" altLang="en-US" sz="1300"/>
                  <a:t> 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7C8A700-AEE0-F510-F85D-DC83CC4C4D9B}"/>
                </a:ext>
              </a:extLst>
            </p:cNvPr>
            <p:cNvGrpSpPr/>
            <p:nvPr/>
          </p:nvGrpSpPr>
          <p:grpSpPr>
            <a:xfrm>
              <a:off x="5611401" y="37180"/>
              <a:ext cx="3768165" cy="753425"/>
              <a:chOff x="5401769" y="283250"/>
              <a:chExt cx="3768165" cy="7534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25EBEE0-A68A-2DE8-62B9-8E929F663F2C}"/>
                  </a:ext>
                </a:extLst>
              </p:cNvPr>
              <p:cNvGrpSpPr/>
              <p:nvPr/>
            </p:nvGrpSpPr>
            <p:grpSpPr>
              <a:xfrm>
                <a:off x="5469288" y="322907"/>
                <a:ext cx="3190448" cy="382668"/>
                <a:chOff x="442123" y="2852657"/>
                <a:chExt cx="3190448" cy="382668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CDE3396-C7F9-F465-2848-BCB1339E7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46696" y="3062933"/>
                  <a:ext cx="1985875" cy="172392"/>
                </a:xfrm>
                <a:prstGeom prst="rect">
                  <a:avLst/>
                </a:prstGeom>
              </p:spPr>
            </p:pic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44C1B0A3-6765-E64A-DDE7-EBBFEB7A5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123" y="2852657"/>
                  <a:ext cx="2218527" cy="226151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6D7502-AE72-CABD-017A-63DADEF2F275}"/>
                  </a:ext>
                </a:extLst>
              </p:cNvPr>
              <p:cNvSpPr txBox="1"/>
              <p:nvPr/>
            </p:nvSpPr>
            <p:spPr>
              <a:xfrm>
                <a:off x="7631131" y="323718"/>
                <a:ext cx="10394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>
                    <a:solidFill>
                      <a:srgbClr val="FF0000"/>
                    </a:solidFill>
                  </a:rPr>
                  <a:t>High correlation</a:t>
                </a:r>
                <a:endParaRPr lang="ko-KR" altLang="en-US" sz="90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81D9BF-F219-8B45-0220-268F26433053}"/>
                  </a:ext>
                </a:extLst>
              </p:cNvPr>
              <p:cNvSpPr txBox="1"/>
              <p:nvPr/>
            </p:nvSpPr>
            <p:spPr>
              <a:xfrm>
                <a:off x="5401769" y="283250"/>
                <a:ext cx="3768165" cy="7534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997CBB2-E76F-47F6-518B-F03532DDF2E7}"/>
                  </a:ext>
                </a:extLst>
              </p:cNvPr>
              <p:cNvSpPr txBox="1"/>
              <p:nvPr/>
            </p:nvSpPr>
            <p:spPr>
              <a:xfrm>
                <a:off x="7026347" y="337366"/>
                <a:ext cx="602359" cy="19225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F7B9F87-DD77-1FE8-B7FF-9847A510662F}"/>
                  </a:ext>
                </a:extLst>
              </p:cNvPr>
              <p:cNvSpPr txBox="1"/>
              <p:nvPr/>
            </p:nvSpPr>
            <p:spPr>
              <a:xfrm>
                <a:off x="6999557" y="542407"/>
                <a:ext cx="1375299" cy="15546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744E343-C93B-B5FB-353B-2574C1007C40}"/>
              </a:ext>
            </a:extLst>
          </p:cNvPr>
          <p:cNvSpPr txBox="1"/>
          <p:nvPr/>
        </p:nvSpPr>
        <p:spPr>
          <a:xfrm>
            <a:off x="94343" y="201650"/>
            <a:ext cx="11872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예를 들어서</a:t>
            </a:r>
            <a:r>
              <a:rPr lang="en-US" altLang="ko-KR" sz="1400"/>
              <a:t>, </a:t>
            </a:r>
            <a:r>
              <a:rPr lang="ko-KR" altLang="en-US" sz="1400"/>
              <a:t>공선성(collinearity)이 존재할 경우, 회귀계수 추정의 불안정화, 표준오차의 증가, t-검정값의 감소 등으로 인하여</a:t>
            </a:r>
            <a:r>
              <a:rPr lang="en-US" altLang="ko-KR" sz="1400"/>
              <a:t>, </a:t>
            </a:r>
            <a:r>
              <a:rPr lang="ko-KR" altLang="en-US" sz="1400"/>
              <a:t>개별 변수의 통계적 유의성을 판단하기 어려워집니다</a:t>
            </a:r>
            <a:r>
              <a:rPr lang="en-US" altLang="ko-KR" sz="1400"/>
              <a:t>.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127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F2A1-A33F-1858-771F-3A600FB4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124">
            <a:extLst>
              <a:ext uri="{FF2B5EF4-FFF2-40B4-BE49-F238E27FC236}">
                <a16:creationId xmlns:a16="http://schemas.microsoft.com/office/drawing/2014/main" id="{B0EB7DC6-F832-96CB-A686-83A8BAAF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190" y="2968311"/>
            <a:ext cx="840142" cy="15224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0FE8DF43-83F4-EF8F-B65F-ACD793395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927" y="3530688"/>
            <a:ext cx="2094000" cy="187102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FB429DE5-8784-31CC-9959-08658CC87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59" y="4840533"/>
            <a:ext cx="960755" cy="225728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939C1B56-0283-4AD7-4E2A-DAC9251E1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32" y="5141776"/>
            <a:ext cx="956266" cy="20560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0CD30488-D418-2CBB-09B8-4D9ECB9B1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232" y="5413142"/>
            <a:ext cx="985777" cy="21418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8098B7A8-5A24-794F-6963-6E78030AE0FB}"/>
              </a:ext>
            </a:extLst>
          </p:cNvPr>
          <p:cNvSpPr txBox="1"/>
          <p:nvPr/>
        </p:nvSpPr>
        <p:spPr>
          <a:xfrm>
            <a:off x="4171295" y="1369600"/>
            <a:ext cx="8609694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/>
              <a:t>&lt;</a:t>
            </a:r>
            <a:r>
              <a:rPr lang="ko-KR" altLang="en-US" sz="1300"/>
              <a:t>PCA 기법 도식 </a:t>
            </a:r>
            <a:r>
              <a:rPr lang="en-US" altLang="ko-KR" sz="1300"/>
              <a:t>(Step 1~5) &gt;</a:t>
            </a:r>
          </a:p>
          <a:p>
            <a:endParaRPr lang="ko-KR" altLang="en-US" sz="1300"/>
          </a:p>
          <a:p>
            <a:r>
              <a:rPr lang="en-US" altLang="ko-KR" sz="1300"/>
              <a:t>1. n</a:t>
            </a:r>
            <a:r>
              <a:rPr lang="ko-KR" altLang="en-US" sz="1300"/>
              <a:t>개 변수를 가진 데이터 행렬 정규화 수행</a:t>
            </a:r>
            <a:r>
              <a:rPr lang="en-US" altLang="ko-KR" sz="1300"/>
              <a:t> (</a:t>
            </a:r>
            <a:r>
              <a:rPr lang="ko-KR" altLang="en-US" sz="1300"/>
              <a:t>즉</a:t>
            </a:r>
            <a:r>
              <a:rPr lang="en-US" altLang="ko-KR" sz="1300"/>
              <a:t>, X</a:t>
            </a:r>
            <a:r>
              <a:rPr lang="ko-KR" altLang="en-US" sz="1300"/>
              <a:t> </a:t>
            </a:r>
            <a:r>
              <a:rPr lang="en-US" altLang="ko-KR" sz="1300">
                <a:sym typeface="Wingdings" panose="05000000000000000000" pitchFamily="2" charset="2"/>
              </a:rPr>
              <a:t></a:t>
            </a:r>
            <a:r>
              <a:rPr lang="ko-KR" altLang="en-US" sz="1300">
                <a:sym typeface="Wingdings" panose="05000000000000000000" pitchFamily="2" charset="2"/>
              </a:rPr>
              <a:t> </a:t>
            </a:r>
            <a:r>
              <a:rPr lang="en-US" altLang="ko-KR" sz="1300">
                <a:sym typeface="Wingdings" panose="05000000000000000000" pitchFamily="2" charset="2"/>
              </a:rPr>
              <a:t>Z </a:t>
            </a:r>
            <a:r>
              <a:rPr lang="ko-KR" altLang="en-US" sz="1300">
                <a:sym typeface="Wingdings" panose="05000000000000000000" pitchFamily="2" charset="2"/>
              </a:rPr>
              <a:t>변환</a:t>
            </a:r>
            <a:r>
              <a:rPr lang="en-US" altLang="ko-KR" sz="1300">
                <a:sym typeface="Wingdings" panose="05000000000000000000" pitchFamily="2" charset="2"/>
              </a:rPr>
              <a:t>)</a:t>
            </a:r>
            <a:r>
              <a:rPr lang="ko-KR" altLang="en-US" sz="1300">
                <a:sym typeface="Wingdings" panose="05000000000000000000" pitchFamily="2" charset="2"/>
              </a:rPr>
              <a:t> </a:t>
            </a:r>
            <a:r>
              <a:rPr lang="ko-KR" altLang="en-US" sz="1100"/>
              <a:t>(각 변수</a:t>
            </a:r>
            <a:r>
              <a:rPr lang="en-US" altLang="ko-KR" sz="1100"/>
              <a:t> Xi </a:t>
            </a:r>
            <a:r>
              <a:rPr lang="ko-KR" altLang="en-US" sz="1100"/>
              <a:t>마다</a:t>
            </a:r>
            <a:r>
              <a:rPr lang="en-US" altLang="ko-KR" sz="1100"/>
              <a:t>, </a:t>
            </a:r>
            <a:r>
              <a:rPr lang="ko-KR" altLang="en-US" sz="1100"/>
              <a:t>평균</a:t>
            </a:r>
            <a:r>
              <a:rPr lang="en-US" altLang="ko-KR" sz="1100"/>
              <a:t>=</a:t>
            </a:r>
            <a:r>
              <a:rPr lang="ko-KR" altLang="en-US" sz="1100"/>
              <a:t>0, 표준편차</a:t>
            </a:r>
            <a:r>
              <a:rPr lang="en-US" altLang="ko-KR" sz="1100"/>
              <a:t>=</a:t>
            </a:r>
            <a:r>
              <a:rPr lang="ko-KR" altLang="en-US" sz="1100"/>
              <a:t>1로 정규화)</a:t>
            </a:r>
            <a:endParaRPr lang="en-US" altLang="ko-KR" sz="1100"/>
          </a:p>
          <a:p>
            <a:endParaRPr lang="ko-KR" altLang="en-US" sz="300"/>
          </a:p>
          <a:p>
            <a:r>
              <a:rPr lang="ko-KR" altLang="en-US" sz="1300"/>
              <a:t>2. 데이터 행렬의 Covariance (공분산) 행렬 </a:t>
            </a:r>
            <a:r>
              <a:rPr lang="en-US" altLang="ko-KR" sz="1300"/>
              <a:t>C </a:t>
            </a:r>
            <a:r>
              <a:rPr lang="ko-KR" altLang="en-US" sz="1300"/>
              <a:t>계산</a:t>
            </a:r>
            <a:endParaRPr lang="en-US" altLang="ko-KR" sz="1300"/>
          </a:p>
          <a:p>
            <a:endParaRPr lang="ko-KR" altLang="en-US" sz="300"/>
          </a:p>
          <a:p>
            <a:r>
              <a:rPr lang="ko-KR" altLang="en-US" sz="1300"/>
              <a:t>3. C의             pair 계산 </a:t>
            </a:r>
            <a:r>
              <a:rPr lang="en-US" altLang="ko-KR" sz="1300">
                <a:sym typeface="Wingdings" panose="05000000000000000000" pitchFamily="2" charset="2"/>
              </a:rPr>
              <a:t>                                                          (</a:t>
            </a:r>
            <a:r>
              <a:rPr lang="ko-KR" altLang="en-US" sz="1100">
                <a:sym typeface="Wingdings" panose="05000000000000000000" pitchFamily="2" charset="2"/>
              </a:rPr>
              <a:t>단</a:t>
            </a:r>
            <a:r>
              <a:rPr lang="en-US" altLang="ko-KR" sz="1100">
                <a:sym typeface="Wingdings" panose="05000000000000000000" pitchFamily="2" charset="2"/>
              </a:rPr>
              <a:t>,                                          )</a:t>
            </a:r>
          </a:p>
          <a:p>
            <a:endParaRPr lang="en-US" altLang="ko-KR" sz="300"/>
          </a:p>
          <a:p>
            <a:endParaRPr lang="en-US" altLang="ko-KR" sz="1300"/>
          </a:p>
          <a:p>
            <a:endParaRPr lang="en-US" altLang="ko-KR" sz="1300"/>
          </a:p>
          <a:p>
            <a:r>
              <a:rPr lang="ko-KR" altLang="en-US" sz="1300"/>
              <a:t>4. </a:t>
            </a:r>
            <a:r>
              <a:rPr lang="ko-KR" altLang="en-US" sz="1200"/>
              <a:t>주성분 행렬 계산</a:t>
            </a:r>
            <a:r>
              <a:rPr lang="en-US" altLang="ko-KR" sz="1200"/>
              <a:t>:                                                                                                              , </a:t>
            </a:r>
            <a:endParaRPr lang="en-US" altLang="ko-KR" sz="1300"/>
          </a:p>
          <a:p>
            <a:r>
              <a:rPr lang="en-US" altLang="ko-KR" sz="1300"/>
              <a:t>                                          </a:t>
            </a:r>
            <a:r>
              <a:rPr lang="en-US" altLang="ko-KR" sz="1300">
                <a:sym typeface="Wingdings" panose="05000000000000000000" pitchFamily="2" charset="2"/>
              </a:rPr>
              <a:t> </a:t>
            </a:r>
            <a:endParaRPr lang="en-US" altLang="ko-KR" sz="1300"/>
          </a:p>
          <a:p>
            <a:r>
              <a:rPr lang="ko-KR" altLang="en-US" sz="1300"/>
              <a:t> </a:t>
            </a:r>
          </a:p>
          <a:p>
            <a:r>
              <a:rPr lang="ko-KR" altLang="en-US" sz="1300"/>
              <a:t>5. 생성한 </a:t>
            </a:r>
            <a:r>
              <a:rPr lang="en-US" altLang="ko-KR" sz="1300"/>
              <a:t>principal</a:t>
            </a:r>
            <a:r>
              <a:rPr lang="ko-KR" altLang="en-US" sz="1300"/>
              <a:t> </a:t>
            </a:r>
            <a:r>
              <a:rPr lang="en-US" altLang="ko-KR" sz="1300"/>
              <a:t>component (PC) </a:t>
            </a:r>
            <a:r>
              <a:rPr lang="ko-KR" altLang="en-US" sz="1300"/>
              <a:t>중, 고유값 크기 순으로 k개 PC 선택 </a:t>
            </a:r>
            <a:r>
              <a:rPr lang="en-US" altLang="ko-KR" sz="1300">
                <a:sym typeface="Wingdings" panose="05000000000000000000" pitchFamily="2" charset="2"/>
              </a:rPr>
              <a:t> </a:t>
            </a:r>
            <a:endParaRPr lang="ko-KR" altLang="en-US" sz="1300"/>
          </a:p>
          <a:p>
            <a:endParaRPr lang="ko-KR" altLang="en-US" sz="1300"/>
          </a:p>
          <a:p>
            <a:endParaRPr lang="ko-KR" altLang="en-US" sz="1300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A9A0A097-E62E-F706-7E0C-301B2C29F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7667" y="2323794"/>
            <a:ext cx="340141" cy="170071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3F0B5CE2-8BFA-96B7-6A44-9BFA66DE9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4065" y="2323792"/>
            <a:ext cx="1831531" cy="170071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21D7EA8-2FF2-898A-F917-11838B14C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1658" y="2338792"/>
            <a:ext cx="1158950" cy="140072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293FC99-5FDF-4723-EFC7-7337D3214E8A}"/>
              </a:ext>
            </a:extLst>
          </p:cNvPr>
          <p:cNvGrpSpPr/>
          <p:nvPr/>
        </p:nvGrpSpPr>
        <p:grpSpPr>
          <a:xfrm>
            <a:off x="5666723" y="2933245"/>
            <a:ext cx="3377291" cy="166612"/>
            <a:chOff x="586866" y="2260878"/>
            <a:chExt cx="3318433" cy="155448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C3702C7B-E2CA-C222-8EBA-F5D2D5B8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6866" y="2267294"/>
              <a:ext cx="932372" cy="149032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E05C6A45-6818-19B3-00D0-AE36050A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34713" y="2260878"/>
              <a:ext cx="2370586" cy="155448"/>
            </a:xfrm>
            <a:prstGeom prst="rect">
              <a:avLst/>
            </a:prstGeom>
          </p:spPr>
        </p:pic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6388DC31-7459-AB88-58AB-D078F7A7C4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3893" y="3164870"/>
            <a:ext cx="2298991" cy="201294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23CD2C6-63C2-9A1C-3126-B16BFA32CD5F}"/>
              </a:ext>
            </a:extLst>
          </p:cNvPr>
          <p:cNvGrpSpPr/>
          <p:nvPr/>
        </p:nvGrpSpPr>
        <p:grpSpPr>
          <a:xfrm>
            <a:off x="4429961" y="2544268"/>
            <a:ext cx="6642878" cy="292388"/>
            <a:chOff x="2160533" y="4135261"/>
            <a:chExt cx="6332537" cy="29238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47CA8D1-4188-3291-23A7-82B3B8B242DA}"/>
                </a:ext>
              </a:extLst>
            </p:cNvPr>
            <p:cNvGrpSpPr/>
            <p:nvPr/>
          </p:nvGrpSpPr>
          <p:grpSpPr>
            <a:xfrm>
              <a:off x="2160533" y="4135261"/>
              <a:ext cx="6332537" cy="292388"/>
              <a:chOff x="2160533" y="4655496"/>
              <a:chExt cx="6332537" cy="292388"/>
            </a:xfrm>
          </p:grpSpPr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8AB578F6-815F-3ADA-FFD6-15A23D9F6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7097" y="4702544"/>
                <a:ext cx="735097" cy="159433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80E74AB-D841-E15F-FDFA-F7A65AC627ED}"/>
                  </a:ext>
                </a:extLst>
              </p:cNvPr>
              <p:cNvSpPr txBox="1"/>
              <p:nvPr/>
            </p:nvSpPr>
            <p:spPr>
              <a:xfrm>
                <a:off x="2160533" y="4655496"/>
                <a:ext cx="633253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/>
                  <a:t>단</a:t>
                </a:r>
                <a:r>
                  <a:rPr lang="en-US" altLang="ko-KR" sz="1200"/>
                  <a:t>,                          </a:t>
                </a:r>
                <a:r>
                  <a:rPr lang="ko-KR" altLang="en-US" sz="1200"/>
                  <a:t>에서 n &gt;&gt;1인 경우, 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QR</a:t>
                </a:r>
                <a:r>
                  <a:rPr lang="en-US" altLang="ko-KR" sz="120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300">
                    <a:solidFill>
                      <a:srgbClr val="FF0000"/>
                    </a:solidFill>
                  </a:rPr>
                  <a:t>algorithm</a:t>
                </a:r>
                <a:r>
                  <a:rPr lang="ko-KR" altLang="en-US" sz="1200"/>
                  <a:t>을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200"/>
                  <a:t>사용해서                                                              계산</a:t>
                </a:r>
              </a:p>
            </p:txBody>
          </p:sp>
        </p:grp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A0DF523-CB2B-5990-A647-316DC74B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5148" y="4199133"/>
              <a:ext cx="1831531" cy="170071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6E828BD-9F77-FBCB-A8F5-ADC9FF01D70F}"/>
              </a:ext>
            </a:extLst>
          </p:cNvPr>
          <p:cNvSpPr txBox="1"/>
          <p:nvPr/>
        </p:nvSpPr>
        <p:spPr>
          <a:xfrm>
            <a:off x="4981717" y="4796488"/>
            <a:ext cx="1218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공분산 행렬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C3F16AFF-DCFF-80E1-0EB3-1942C07D99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2451" y="5117532"/>
            <a:ext cx="949113" cy="205864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5FFA359-9FD5-3038-3DE2-FE9063A0E33E}"/>
              </a:ext>
            </a:extLst>
          </p:cNvPr>
          <p:cNvCxnSpPr>
            <a:cxnSpLocks/>
          </p:cNvCxnSpPr>
          <p:nvPr/>
        </p:nvCxnSpPr>
        <p:spPr>
          <a:xfrm>
            <a:off x="7685861" y="5220464"/>
            <a:ext cx="49907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8960DC1-21A2-8FC1-5CB9-111C11872E5B}"/>
              </a:ext>
            </a:extLst>
          </p:cNvPr>
          <p:cNvCxnSpPr>
            <a:cxnSpLocks/>
          </p:cNvCxnSpPr>
          <p:nvPr/>
        </p:nvCxnSpPr>
        <p:spPr>
          <a:xfrm>
            <a:off x="6070214" y="4947902"/>
            <a:ext cx="49907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5FF9127-4482-63AB-809E-15A48D0AC1CB}"/>
              </a:ext>
            </a:extLst>
          </p:cNvPr>
          <p:cNvCxnSpPr>
            <a:cxnSpLocks/>
          </p:cNvCxnSpPr>
          <p:nvPr/>
        </p:nvCxnSpPr>
        <p:spPr>
          <a:xfrm>
            <a:off x="9291059" y="5522647"/>
            <a:ext cx="49907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5A8B9CCC-820A-81A9-721F-4B38250F1466}"/>
              </a:ext>
            </a:extLst>
          </p:cNvPr>
          <p:cNvSpPr txBox="1"/>
          <p:nvPr/>
        </p:nvSpPr>
        <p:spPr>
          <a:xfrm>
            <a:off x="9790133" y="53180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[…]</a:t>
            </a:r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26A7392-115C-4CA2-16A7-31E29BD77682}"/>
              </a:ext>
            </a:extLst>
          </p:cNvPr>
          <p:cNvGrpSpPr/>
          <p:nvPr/>
        </p:nvGrpSpPr>
        <p:grpSpPr>
          <a:xfrm>
            <a:off x="10304202" y="5150889"/>
            <a:ext cx="1696617" cy="726706"/>
            <a:chOff x="7633152" y="4937406"/>
            <a:chExt cx="2430388" cy="1092238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1C602D2-7FAC-17BD-E4F3-DA66331C5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3152" y="4937406"/>
              <a:ext cx="2430388" cy="1092238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520AE70-956C-7809-1C81-52609BD9B09F}"/>
                </a:ext>
              </a:extLst>
            </p:cNvPr>
            <p:cNvSpPr txBox="1"/>
            <p:nvPr/>
          </p:nvSpPr>
          <p:spPr>
            <a:xfrm>
              <a:off x="8230335" y="4949403"/>
              <a:ext cx="256440" cy="24489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7D337C2-4B33-D5F7-DF1D-2AAA30E21E41}"/>
                </a:ext>
              </a:extLst>
            </p:cNvPr>
            <p:cNvSpPr txBox="1"/>
            <p:nvPr/>
          </p:nvSpPr>
          <p:spPr>
            <a:xfrm>
              <a:off x="8633560" y="5206901"/>
              <a:ext cx="256440" cy="24489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5A0CEDF-4B91-CF5B-37D7-F21EF68CB50A}"/>
                </a:ext>
              </a:extLst>
            </p:cNvPr>
            <p:cNvSpPr txBox="1"/>
            <p:nvPr/>
          </p:nvSpPr>
          <p:spPr>
            <a:xfrm>
              <a:off x="9713060" y="5780006"/>
              <a:ext cx="256440" cy="24489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4BE1AAD-00FD-6B8D-0062-584A6251FA96}"/>
              </a:ext>
            </a:extLst>
          </p:cNvPr>
          <p:cNvGrpSpPr/>
          <p:nvPr/>
        </p:nvGrpSpPr>
        <p:grpSpPr>
          <a:xfrm>
            <a:off x="4328048" y="5590306"/>
            <a:ext cx="2447765" cy="284135"/>
            <a:chOff x="1353320" y="5661780"/>
            <a:chExt cx="2447765" cy="284135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9DBDB883-1D30-F9AC-4166-66EE79CDBD64}"/>
                </a:ext>
              </a:extLst>
            </p:cNvPr>
            <p:cNvGrpSpPr/>
            <p:nvPr/>
          </p:nvGrpSpPr>
          <p:grpSpPr>
            <a:xfrm>
              <a:off x="1404947" y="5668916"/>
              <a:ext cx="2396138" cy="276999"/>
              <a:chOff x="437726" y="6064218"/>
              <a:chExt cx="2396138" cy="276999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295ED57-B4D0-B1A9-A7AE-A36814A28B37}"/>
                  </a:ext>
                </a:extLst>
              </p:cNvPr>
              <p:cNvSpPr txBox="1"/>
              <p:nvPr/>
            </p:nvSpPr>
            <p:spPr>
              <a:xfrm>
                <a:off x="905050" y="6064218"/>
                <a:ext cx="19288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/>
                  <a:t>: Gram-Schmidt </a:t>
                </a:r>
                <a:r>
                  <a:rPr lang="ko-KR" altLang="en-US" sz="1200"/>
                  <a:t>직교화</a:t>
                </a:r>
              </a:p>
            </p:txBody>
          </p: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E13E7556-BE7B-3C67-37D5-B1E44E1C0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726" y="6208016"/>
                <a:ext cx="49907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B86D23A-0A26-8F26-00D4-C9FB3E320229}"/>
                </a:ext>
              </a:extLst>
            </p:cNvPr>
            <p:cNvSpPr txBox="1"/>
            <p:nvPr/>
          </p:nvSpPr>
          <p:spPr>
            <a:xfrm>
              <a:off x="1353320" y="5661780"/>
              <a:ext cx="2208546" cy="276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A3D2363-2CD8-A334-7EF8-90EB25A05EFD}"/>
              </a:ext>
            </a:extLst>
          </p:cNvPr>
          <p:cNvSpPr txBox="1"/>
          <p:nvPr/>
        </p:nvSpPr>
        <p:spPr>
          <a:xfrm>
            <a:off x="4171295" y="4092676"/>
            <a:ext cx="189891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/>
              <a:t>&lt;</a:t>
            </a:r>
            <a:r>
              <a:rPr lang="ko-KR" altLang="en-US" sz="1300">
                <a:solidFill>
                  <a:srgbClr val="FF0000"/>
                </a:solidFill>
              </a:rPr>
              <a:t>QR</a:t>
            </a:r>
            <a:r>
              <a:rPr lang="en-US" altLang="ko-KR" sz="1300">
                <a:solidFill>
                  <a:srgbClr val="FF0000"/>
                </a:solidFill>
              </a:rPr>
              <a:t> </a:t>
            </a:r>
            <a:r>
              <a:rPr lang="ko-KR" altLang="en-US" sz="1300">
                <a:solidFill>
                  <a:srgbClr val="FF0000"/>
                </a:solidFill>
              </a:rPr>
              <a:t>algorithm </a:t>
            </a:r>
            <a:r>
              <a:rPr lang="ko-KR" altLang="en-US" sz="1300"/>
              <a:t>도식</a:t>
            </a:r>
            <a:r>
              <a:rPr lang="en-US" altLang="ko-KR" sz="1300"/>
              <a:t>&gt;</a:t>
            </a:r>
            <a:endParaRPr lang="ko-KR" altLang="en-US" sz="130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CC3E0CA-88EB-DD8E-D3A7-AB3021747A44}"/>
              </a:ext>
            </a:extLst>
          </p:cNvPr>
          <p:cNvGrpSpPr/>
          <p:nvPr/>
        </p:nvGrpSpPr>
        <p:grpSpPr>
          <a:xfrm flipH="1">
            <a:off x="5864451" y="4244256"/>
            <a:ext cx="5500233" cy="828850"/>
            <a:chOff x="1328249" y="4070350"/>
            <a:chExt cx="6081974" cy="261471"/>
          </a:xfrm>
        </p:grpSpPr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928C1419-94D1-C796-CD34-28AEA5C2D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4CB7BCE8-A2B1-D93A-7756-1613B5FBD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13401" cy="261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12E7C064-A5D7-4E10-CC0A-BFC6E72131FC}"/>
              </a:ext>
            </a:extLst>
          </p:cNvPr>
          <p:cNvSpPr txBox="1"/>
          <p:nvPr/>
        </p:nvSpPr>
        <p:spPr>
          <a:xfrm>
            <a:off x="5822577" y="3955416"/>
            <a:ext cx="5933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차원 </a:t>
            </a:r>
            <a:r>
              <a:rPr lang="en-US" altLang="ko-KR" sz="1200"/>
              <a:t>n X n </a:t>
            </a:r>
            <a:r>
              <a:rPr lang="ko-KR" altLang="en-US" sz="1200"/>
              <a:t>인 공분산 행렬에서</a:t>
            </a:r>
            <a:r>
              <a:rPr lang="en-US" altLang="ko-KR" sz="1200"/>
              <a:t> eigenvalue </a:t>
            </a:r>
            <a:r>
              <a:rPr lang="ko-KR" altLang="en-US" sz="1200"/>
              <a:t>추출 과정</a:t>
            </a:r>
            <a:r>
              <a:rPr lang="en-US" altLang="ko-KR" sz="1200"/>
              <a:t>: </a:t>
            </a:r>
            <a:r>
              <a:rPr lang="en-US" altLang="ko-KR" sz="1200">
                <a:solidFill>
                  <a:srgbClr val="FF0000"/>
                </a:solidFill>
              </a:rPr>
              <a:t>O(n^3) </a:t>
            </a:r>
            <a:r>
              <a:rPr lang="ko-KR" altLang="en-US" sz="1200"/>
              <a:t>번 계산 복잡도</a:t>
            </a:r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AA7ADD07-9431-2DE7-DBBC-8397E280C1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8048" y="5939957"/>
            <a:ext cx="1896388" cy="320534"/>
          </a:xfrm>
          <a:prstGeom prst="rect">
            <a:avLst/>
          </a:prstGeom>
        </p:spPr>
      </p:pic>
      <p:pic>
        <p:nvPicPr>
          <p:cNvPr id="1028" name="Picture 4" descr="Principal Component Analysis in Practice | by Emi | Medium">
            <a:extLst>
              <a:ext uri="{FF2B5EF4-FFF2-40B4-BE49-F238E27FC236}">
                <a16:creationId xmlns:a16="http://schemas.microsoft.com/office/drawing/2014/main" id="{FDC5F495-CD7F-78CB-5173-69CD499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0" y="2537011"/>
            <a:ext cx="3797035" cy="1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91ECE73-35D6-7A95-79E9-E11A7A1987F3}"/>
              </a:ext>
            </a:extLst>
          </p:cNvPr>
          <p:cNvSpPr txBox="1"/>
          <p:nvPr/>
        </p:nvSpPr>
        <p:spPr>
          <a:xfrm>
            <a:off x="1660927" y="2281383"/>
            <a:ext cx="1380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PCA 분석</a:t>
            </a:r>
            <a:r>
              <a:rPr lang="en-US" altLang="ko-KR" sz="1400"/>
              <a:t>&gt;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6C3A3D0-FEE0-9C9E-9798-540E8E9866D0}"/>
              </a:ext>
            </a:extLst>
          </p:cNvPr>
          <p:cNvSpPr txBox="1"/>
          <p:nvPr/>
        </p:nvSpPr>
        <p:spPr>
          <a:xfrm>
            <a:off x="210746" y="1839887"/>
            <a:ext cx="3292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주성분 분석 </a:t>
            </a:r>
            <a:r>
              <a:rPr lang="en-US" altLang="ko-KR" sz="1400"/>
              <a:t>(PCA)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03B80F0-0174-4295-61E5-D7801D12B0DF}"/>
              </a:ext>
            </a:extLst>
          </p:cNvPr>
          <p:cNvSpPr txBox="1"/>
          <p:nvPr/>
        </p:nvSpPr>
        <p:spPr>
          <a:xfrm>
            <a:off x="16639" y="6371126"/>
            <a:ext cx="646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Mykes, Emy. "Principal Component Analysis in Practice." </a:t>
            </a:r>
            <a:r>
              <a:rPr lang="en-US" altLang="ko-KR" sz="1000" i="1"/>
              <a:t>Medium</a:t>
            </a:r>
            <a:r>
              <a:rPr lang="en-US" altLang="ko-KR" sz="1000"/>
              <a:t>, 9 May 2023, </a:t>
            </a:r>
            <a:r>
              <a:rPr lang="en-US" altLang="ko-KR" sz="1000">
                <a:hlinkClick r:id="rId19"/>
              </a:rPr>
              <a:t>https://medium.com/@emykes/principal-component-analysis-in-practice-4363f3b46104</a:t>
            </a:r>
            <a:r>
              <a:rPr lang="en-US" altLang="ko-KR" sz="1000"/>
              <a:t>. Accessed 28 Feb. 2025.</a:t>
            </a:r>
            <a:endParaRPr lang="ko-KR" altLang="en-US" sz="10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F7C94B3-B633-8610-5CFE-B42FDA862390}"/>
              </a:ext>
            </a:extLst>
          </p:cNvPr>
          <p:cNvSpPr txBox="1"/>
          <p:nvPr/>
        </p:nvSpPr>
        <p:spPr>
          <a:xfrm>
            <a:off x="232683" y="243172"/>
            <a:ext cx="118479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/>
              <a:t>High dimensional data 및 collinearity가 존재하는 경우, 이를 PCA와 같은 차원축소법 등, 고전적 통계 기법으로 분석해볼 수 있습니다.</a:t>
            </a:r>
            <a:r>
              <a:rPr lang="en-US" altLang="ko-KR" sz="1700"/>
              <a:t> </a:t>
            </a:r>
            <a:r>
              <a:rPr lang="ko-KR" altLang="en-US" sz="1700"/>
              <a:t>다만</a:t>
            </a:r>
            <a:r>
              <a:rPr lang="en-US" altLang="ko-KR" sz="1700"/>
              <a:t>, </a:t>
            </a:r>
            <a:r>
              <a:rPr lang="ko-KR" altLang="en-US" sz="1700"/>
              <a:t>이와 같은 고전적 통계 기법은 데이터의 양이 굉장히 많아지는 경우</a:t>
            </a:r>
            <a:r>
              <a:rPr lang="en-US" altLang="ko-KR" sz="1700"/>
              <a:t>, </a:t>
            </a:r>
            <a:r>
              <a:rPr lang="ko-KR" altLang="en-US" sz="1700"/>
              <a:t>속도 및 효율성에서 한계를 보입니다</a:t>
            </a:r>
            <a:r>
              <a:rPr lang="en-US" altLang="ko-KR" sz="1700"/>
              <a:t>. </a:t>
            </a:r>
            <a:r>
              <a:rPr lang="ko-KR" altLang="en-US" sz="17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7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4766A-2554-482A-1CEF-611A64808471}"/>
              </a:ext>
            </a:extLst>
          </p:cNvPr>
          <p:cNvSpPr txBox="1"/>
          <p:nvPr/>
        </p:nvSpPr>
        <p:spPr>
          <a:xfrm>
            <a:off x="170595" y="891810"/>
            <a:ext cx="2253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고전적 PCA (주성분분석</a:t>
            </a:r>
            <a:r>
              <a:rPr lang="en-US" altLang="ko-KR" sz="1400"/>
              <a:t>):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3D42F-65D5-60B7-308B-859347B1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3" y="1471046"/>
            <a:ext cx="2352675" cy="241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DC569B-A83B-BD14-C4A5-799A7F44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94" y="1471046"/>
            <a:ext cx="2758201" cy="25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FA4FC-27BD-352D-9935-10FBA407F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94" y="1877667"/>
            <a:ext cx="2758201" cy="207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7F4B30-8F39-0CD0-65D8-7D4BCB046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393" y="2207473"/>
            <a:ext cx="2758201" cy="94866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2EB813-0755-EB7A-BA13-453B090FDEDB}"/>
              </a:ext>
            </a:extLst>
          </p:cNvPr>
          <p:cNvCxnSpPr>
            <a:cxnSpLocks/>
          </p:cNvCxnSpPr>
          <p:nvPr/>
        </p:nvCxnSpPr>
        <p:spPr>
          <a:xfrm>
            <a:off x="2813934" y="1597607"/>
            <a:ext cx="4680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76AA14-6AE8-A6C5-F7D8-CEC8A48DF096}"/>
              </a:ext>
            </a:extLst>
          </p:cNvPr>
          <p:cNvSpPr txBox="1"/>
          <p:nvPr/>
        </p:nvSpPr>
        <p:spPr>
          <a:xfrm>
            <a:off x="3431671" y="3265639"/>
            <a:ext cx="2758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>
                <a:effectLst/>
                <a:latin typeface="Arial" panose="020B0604020202020204" pitchFamily="34" charset="0"/>
              </a:rPr>
              <a:t>※</a:t>
            </a:r>
            <a:r>
              <a:rPr lang="en-US" altLang="ko-KR" sz="1200" b="1" i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/>
              <a:t>PC</a:t>
            </a:r>
            <a:r>
              <a:rPr lang="en-US" altLang="ko-KR" sz="1200"/>
              <a:t>: Principal</a:t>
            </a:r>
            <a:r>
              <a:rPr lang="ko-KR" altLang="en-US" sz="1200"/>
              <a:t> </a:t>
            </a:r>
            <a:r>
              <a:rPr lang="en-US" altLang="ko-KR" sz="1200"/>
              <a:t>Components (</a:t>
            </a:r>
            <a:r>
              <a:rPr lang="ko-KR" altLang="en-US" sz="1200"/>
              <a:t>주성분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86745-407D-C27B-2A98-FF5B00B983E6}"/>
              </a:ext>
            </a:extLst>
          </p:cNvPr>
          <p:cNvSpPr txBox="1"/>
          <p:nvPr/>
        </p:nvSpPr>
        <p:spPr>
          <a:xfrm>
            <a:off x="204473" y="5597540"/>
            <a:ext cx="4719637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/>
              <a:t> Quantum Advantage: </a:t>
            </a:r>
          </a:p>
          <a:p>
            <a:endParaRPr lang="ko-KR" altLang="en-US" sz="1400" b="1"/>
          </a:p>
          <a:p>
            <a:r>
              <a:rPr lang="ko-KR" altLang="en-US" sz="1400" b="1"/>
              <a:t>1. Process larger datasets faster</a:t>
            </a:r>
          </a:p>
          <a:p>
            <a:r>
              <a:rPr lang="ko-KR" altLang="en-US" sz="1400" b="1"/>
              <a:t>2. Find more complex relationships/patterns in data</a:t>
            </a:r>
          </a:p>
          <a:p>
            <a:r>
              <a:rPr lang="ko-KR" altLang="en-US" sz="1400" b="1"/>
              <a:t>3. Better at handling high-dimensional data </a:t>
            </a:r>
            <a:r>
              <a:rPr lang="en-US" altLang="ko-KR" sz="1400" b="1"/>
              <a:t>(PCA)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7C564-ADB7-B391-B9C8-428CE645B364}"/>
              </a:ext>
            </a:extLst>
          </p:cNvPr>
          <p:cNvSpPr txBox="1"/>
          <p:nvPr/>
        </p:nvSpPr>
        <p:spPr>
          <a:xfrm>
            <a:off x="706145" y="2463379"/>
            <a:ext cx="2341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변수가 </a:t>
            </a:r>
            <a:r>
              <a:rPr lang="en-US" altLang="ko-KR" sz="1200"/>
              <a:t>n</a:t>
            </a:r>
            <a:r>
              <a:rPr lang="ko-KR" altLang="en-US" sz="1200"/>
              <a:t>개인 데이터 행렬의 </a:t>
            </a:r>
            <a:r>
              <a:rPr lang="en-US" altLang="ko-KR" sz="1200"/>
              <a:t>Principal component</a:t>
            </a:r>
            <a:r>
              <a:rPr lang="ko-KR" altLang="en-US" sz="1200"/>
              <a:t> 계산 과정</a:t>
            </a:r>
            <a:r>
              <a:rPr lang="en-US" altLang="ko-KR" sz="1200"/>
              <a:t>:  </a:t>
            </a:r>
            <a:r>
              <a:rPr lang="en-US" altLang="ko-KR" sz="1200">
                <a:solidFill>
                  <a:srgbClr val="FF0000"/>
                </a:solidFill>
              </a:rPr>
              <a:t>O(n^3)</a:t>
            </a:r>
            <a:r>
              <a:rPr lang="ko-KR" altLang="en-US" sz="1200"/>
              <a:t>번 계산 복잡도</a:t>
            </a:r>
            <a:endParaRPr lang="en-US" altLang="ko-KR" sz="12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B4FBA6-94DC-BDA2-CDDF-8838F1E509F4}"/>
              </a:ext>
            </a:extLst>
          </p:cNvPr>
          <p:cNvGrpSpPr/>
          <p:nvPr/>
        </p:nvGrpSpPr>
        <p:grpSpPr>
          <a:xfrm rot="10800000" flipH="1" flipV="1">
            <a:off x="3042033" y="1943092"/>
            <a:ext cx="303515" cy="1567003"/>
            <a:chOff x="1328249" y="4070350"/>
            <a:chExt cx="6081974" cy="292100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1E98260-2E2F-F81B-43D0-DF86B0E3FB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9A6464B-C627-4463-DA29-4F86A82972C4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26C639-5504-0944-FB1E-4CC59E46D9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47960" y="3480386"/>
            <a:ext cx="303515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756286-C933-DD8F-5E61-CF298E89764D}"/>
              </a:ext>
            </a:extLst>
          </p:cNvPr>
          <p:cNvSpPr txBox="1"/>
          <p:nvPr/>
        </p:nvSpPr>
        <p:spPr>
          <a:xfrm>
            <a:off x="6659755" y="760532"/>
            <a:ext cx="591773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Quantum PCA 알고리즘: </a:t>
            </a:r>
            <a:endParaRPr lang="en-US" altLang="ko-KR" sz="1300"/>
          </a:p>
          <a:p>
            <a:endParaRPr lang="en-US" altLang="ko-KR" sz="1300"/>
          </a:p>
          <a:p>
            <a:r>
              <a:rPr lang="en-US" altLang="ko-KR" sz="1300"/>
              <a:t>	</a:t>
            </a:r>
            <a:r>
              <a:rPr lang="ko-KR" altLang="en-US" sz="1300"/>
              <a:t>변수가 m개인 n X m 행렬의 주성분 (PC</a:t>
            </a:r>
            <a:r>
              <a:rPr lang="en-US" altLang="ko-KR" sz="1300"/>
              <a:t>)</a:t>
            </a:r>
            <a:r>
              <a:rPr lang="ko-KR" altLang="en-US" sz="1300"/>
              <a:t>을 계산할 때, </a:t>
            </a:r>
            <a:endParaRPr lang="en-US" altLang="ko-KR" sz="1300"/>
          </a:p>
          <a:p>
            <a:r>
              <a:rPr lang="en-US" altLang="ko-KR" sz="1300"/>
              <a:t>              </a:t>
            </a:r>
            <a:r>
              <a:rPr lang="ko-KR" altLang="en-US" sz="1300"/>
              <a:t>대략 </a:t>
            </a:r>
            <a:r>
              <a:rPr lang="ko-KR" altLang="en-US" sz="1300">
                <a:solidFill>
                  <a:srgbClr val="FF0000"/>
                </a:solidFill>
              </a:rPr>
              <a:t>O(</a:t>
            </a:r>
            <a:r>
              <a:rPr lang="en-US" altLang="ko-KR" sz="1300">
                <a:solidFill>
                  <a:srgbClr val="FF0000"/>
                </a:solidFill>
              </a:rPr>
              <a:t>R*</a:t>
            </a:r>
            <a:r>
              <a:rPr lang="ko-KR" altLang="en-US" sz="1300">
                <a:solidFill>
                  <a:srgbClr val="FF0000"/>
                </a:solidFill>
              </a:rPr>
              <a:t>log </a:t>
            </a:r>
            <a:r>
              <a:rPr lang="en-US" altLang="ko-KR" sz="1300">
                <a:solidFill>
                  <a:srgbClr val="FF0000"/>
                </a:solidFill>
              </a:rPr>
              <a:t>(nm)</a:t>
            </a:r>
            <a:r>
              <a:rPr lang="ko-KR" altLang="en-US" sz="1300">
                <a:solidFill>
                  <a:srgbClr val="FF0000"/>
                </a:solidFill>
              </a:rPr>
              <a:t>)</a:t>
            </a:r>
            <a:r>
              <a:rPr lang="ko-KR" altLang="en-US" sz="1300"/>
              <a:t>번 계산 필요</a:t>
            </a:r>
            <a:r>
              <a:rPr lang="en-US" altLang="ko-KR" sz="1300"/>
              <a:t>. (R: </a:t>
            </a:r>
            <a:r>
              <a:rPr lang="ko-KR" altLang="en-US" sz="1300"/>
              <a:t>행렬 </a:t>
            </a:r>
            <a:r>
              <a:rPr lang="en-US" altLang="ko-KR" sz="1300"/>
              <a:t>rank, nm = </a:t>
            </a:r>
            <a:r>
              <a:rPr lang="ko-KR" altLang="en-US" sz="1300"/>
              <a:t>행렬 차원</a:t>
            </a:r>
            <a:r>
              <a:rPr lang="en-US" altLang="ko-KR" sz="1300"/>
              <a:t>)</a:t>
            </a:r>
          </a:p>
          <a:p>
            <a:endParaRPr lang="en-US" altLang="ko-KR" sz="1300"/>
          </a:p>
          <a:p>
            <a:r>
              <a:rPr lang="en-US" altLang="ko-KR" sz="1300"/>
              <a:t>	</a:t>
            </a:r>
            <a:r>
              <a:rPr lang="en-US" altLang="ko-KR" sz="1300">
                <a:sym typeface="Wingdings" panose="05000000000000000000" pitchFamily="2" charset="2"/>
              </a:rPr>
              <a:t> </a:t>
            </a:r>
            <a:r>
              <a:rPr lang="ko-KR" altLang="en-US" sz="1300"/>
              <a:t> </a:t>
            </a:r>
            <a:r>
              <a:rPr lang="en-US" altLang="ko-KR" sz="1300"/>
              <a:t>n</a:t>
            </a:r>
            <a:r>
              <a:rPr lang="ko-KR" altLang="en-US" sz="1300"/>
              <a:t> </a:t>
            </a:r>
            <a:r>
              <a:rPr lang="en-US" altLang="ko-KR" sz="1300"/>
              <a:t>&gt;&gt;</a:t>
            </a:r>
            <a:r>
              <a:rPr lang="ko-KR" altLang="en-US" sz="1300"/>
              <a:t> </a:t>
            </a:r>
            <a:r>
              <a:rPr lang="en-US" altLang="ko-KR" sz="1300"/>
              <a:t>1</a:t>
            </a:r>
            <a:r>
              <a:rPr lang="ko-KR" altLang="en-US" sz="1300"/>
              <a:t>일 경우</a:t>
            </a:r>
            <a:r>
              <a:rPr lang="en-US" altLang="ko-KR" sz="1300"/>
              <a:t>, </a:t>
            </a:r>
            <a:r>
              <a:rPr lang="ko-KR" altLang="en-US" sz="1300">
                <a:solidFill>
                  <a:srgbClr val="FF0000"/>
                </a:solidFill>
              </a:rPr>
              <a:t>O(</a:t>
            </a:r>
            <a:r>
              <a:rPr lang="en-US" altLang="ko-KR" sz="1300">
                <a:solidFill>
                  <a:srgbClr val="FF0000"/>
                </a:solidFill>
              </a:rPr>
              <a:t>R*</a:t>
            </a:r>
            <a:r>
              <a:rPr lang="ko-KR" altLang="en-US" sz="1300">
                <a:solidFill>
                  <a:srgbClr val="FF0000"/>
                </a:solidFill>
              </a:rPr>
              <a:t>log </a:t>
            </a:r>
            <a:r>
              <a:rPr lang="en-US" altLang="ko-KR" sz="1300">
                <a:solidFill>
                  <a:srgbClr val="FF0000"/>
                </a:solidFill>
              </a:rPr>
              <a:t>(nm)</a:t>
            </a:r>
            <a:r>
              <a:rPr lang="ko-KR" altLang="en-US" sz="1300">
                <a:solidFill>
                  <a:srgbClr val="FF0000"/>
                </a:solidFill>
              </a:rPr>
              <a:t>)</a:t>
            </a:r>
            <a:r>
              <a:rPr lang="en-US" altLang="ko-KR" sz="1300">
                <a:solidFill>
                  <a:srgbClr val="FF0000"/>
                </a:solidFill>
              </a:rPr>
              <a:t> &lt;&lt; O(n^3) </a:t>
            </a:r>
            <a:endParaRPr lang="en-US" altLang="ko-KR" sz="1300"/>
          </a:p>
          <a:p>
            <a:r>
              <a:rPr lang="en-US" altLang="ko-KR" sz="1300"/>
              <a:t>              </a:t>
            </a:r>
            <a:r>
              <a:rPr lang="en-US" altLang="ko-KR" sz="1300">
                <a:sym typeface="Wingdings" panose="05000000000000000000" pitchFamily="2" charset="2"/>
              </a:rPr>
              <a:t> </a:t>
            </a:r>
            <a:r>
              <a:rPr lang="en-US" altLang="ko-KR" sz="1300"/>
              <a:t>Principal component</a:t>
            </a:r>
            <a:r>
              <a:rPr lang="ko-KR" altLang="en-US" sz="1300"/>
              <a:t> </a:t>
            </a:r>
            <a:r>
              <a:rPr lang="ko-KR" altLang="en-US" sz="1300">
                <a:sym typeface="Wingdings" panose="05000000000000000000" pitchFamily="2" charset="2"/>
              </a:rPr>
              <a:t>계산 과정에서</a:t>
            </a:r>
            <a:r>
              <a:rPr lang="en-US" altLang="ko-KR" sz="130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300">
                <a:sym typeface="Wingdings" panose="05000000000000000000" pitchFamily="2" charset="2"/>
              </a:rPr>
              <a:t>                   이와 같은 속도 이점을 </a:t>
            </a:r>
            <a:r>
              <a:rPr lang="en-US" altLang="ko-KR" sz="1300">
                <a:sym typeface="Wingdings" panose="05000000000000000000" pitchFamily="2" charset="2"/>
              </a:rPr>
              <a:t>logarithmic speedup</a:t>
            </a:r>
            <a:r>
              <a:rPr lang="ko-KR" altLang="en-US" sz="1300">
                <a:sym typeface="Wingdings" panose="05000000000000000000" pitchFamily="2" charset="2"/>
              </a:rPr>
              <a:t> 이라 함</a:t>
            </a:r>
            <a:r>
              <a:rPr lang="en-US" altLang="ko-KR" sz="1300">
                <a:sym typeface="Wingdings" panose="05000000000000000000" pitchFamily="2" charset="2"/>
              </a:rPr>
              <a:t>. </a:t>
            </a:r>
            <a:endParaRPr lang="ko-KR" altLang="en-US" sz="13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6A23C4F-504D-CAE2-AD34-4EBEA821C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317191"/>
            <a:ext cx="3326936" cy="92414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6D2B76-4EF2-ADF6-533F-3B2C2096D3CC}"/>
              </a:ext>
            </a:extLst>
          </p:cNvPr>
          <p:cNvGrpSpPr/>
          <p:nvPr/>
        </p:nvGrpSpPr>
        <p:grpSpPr>
          <a:xfrm>
            <a:off x="7304507" y="2681806"/>
            <a:ext cx="4470275" cy="2316744"/>
            <a:chOff x="7501357" y="2942156"/>
            <a:chExt cx="4470275" cy="23167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D3CEDE-2439-4E59-60EF-334EB364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93613" y="2942156"/>
              <a:ext cx="2778019" cy="231674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1C4306-1947-6426-C67F-5F92066C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1357" y="3553764"/>
              <a:ext cx="1502826" cy="923804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6941296-C519-0EB5-2DB8-71193E528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333" y="3829970"/>
            <a:ext cx="3611564" cy="158727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0A5943-9E98-D64C-70FD-E8BEC2EB894A}"/>
              </a:ext>
            </a:extLst>
          </p:cNvPr>
          <p:cNvCxnSpPr>
            <a:cxnSpLocks/>
          </p:cNvCxnSpPr>
          <p:nvPr/>
        </p:nvCxnSpPr>
        <p:spPr>
          <a:xfrm>
            <a:off x="1286546" y="4816720"/>
            <a:ext cx="25448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1A28967-A8F3-E4B7-1290-9E2076A90C03}"/>
              </a:ext>
            </a:extLst>
          </p:cNvPr>
          <p:cNvCxnSpPr>
            <a:cxnSpLocks/>
          </p:cNvCxnSpPr>
          <p:nvPr/>
        </p:nvCxnSpPr>
        <p:spPr>
          <a:xfrm>
            <a:off x="319758" y="4964357"/>
            <a:ext cx="2722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284018-D06F-D9BF-81D2-7EC82EEF5E8F}"/>
              </a:ext>
            </a:extLst>
          </p:cNvPr>
          <p:cNvCxnSpPr>
            <a:cxnSpLocks/>
          </p:cNvCxnSpPr>
          <p:nvPr/>
        </p:nvCxnSpPr>
        <p:spPr>
          <a:xfrm>
            <a:off x="1335012" y="5104851"/>
            <a:ext cx="2513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F79025-A163-E84C-6928-D54471A96B8D}"/>
              </a:ext>
            </a:extLst>
          </p:cNvPr>
          <p:cNvCxnSpPr>
            <a:cxnSpLocks/>
          </p:cNvCxnSpPr>
          <p:nvPr/>
        </p:nvCxnSpPr>
        <p:spPr>
          <a:xfrm>
            <a:off x="342031" y="5259633"/>
            <a:ext cx="25448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5B53FE-CD79-4C2D-1362-C15D1A981E63}"/>
              </a:ext>
            </a:extLst>
          </p:cNvPr>
          <p:cNvCxnSpPr>
            <a:cxnSpLocks/>
          </p:cNvCxnSpPr>
          <p:nvPr/>
        </p:nvCxnSpPr>
        <p:spPr>
          <a:xfrm>
            <a:off x="1487412" y="5257251"/>
            <a:ext cx="23606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0D82E-D5EB-A6A7-468E-EA2D314AAC5A}"/>
              </a:ext>
            </a:extLst>
          </p:cNvPr>
          <p:cNvCxnSpPr>
            <a:cxnSpLocks/>
          </p:cNvCxnSpPr>
          <p:nvPr/>
        </p:nvCxnSpPr>
        <p:spPr>
          <a:xfrm>
            <a:off x="342031" y="5397745"/>
            <a:ext cx="35060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D1F02B2-FBCB-C27B-C7B1-560202417517}"/>
              </a:ext>
            </a:extLst>
          </p:cNvPr>
          <p:cNvSpPr txBox="1"/>
          <p:nvPr/>
        </p:nvSpPr>
        <p:spPr>
          <a:xfrm>
            <a:off x="172606" y="215865"/>
            <a:ext cx="96579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/>
              <a:t>다만</a:t>
            </a:r>
            <a:r>
              <a:rPr lang="en-US" altLang="ko-KR" sz="1500"/>
              <a:t>, </a:t>
            </a:r>
            <a:r>
              <a:rPr lang="ko-KR" altLang="en-US" sz="1500"/>
              <a:t>PCA와 같은 통계적 기법에서, 양자 알고리즘의 속도적 우위가 입증된 연구가 있습니다.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17B285-505C-4D5B-C0B9-FEAD392075E4}"/>
              </a:ext>
            </a:extLst>
          </p:cNvPr>
          <p:cNvSpPr txBox="1"/>
          <p:nvPr/>
        </p:nvSpPr>
        <p:spPr>
          <a:xfrm>
            <a:off x="6069491" y="6300079"/>
            <a:ext cx="62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Lloyd, Seth, Masoud Mohseni, and Patrick Rebentrost. "Quantum Principal Component Analysis." </a:t>
            </a:r>
            <a:r>
              <a:rPr lang="en-US" altLang="ko-KR" sz="1200" i="1"/>
              <a:t>Nature Physics</a:t>
            </a:r>
            <a:r>
              <a:rPr lang="en-US" altLang="ko-KR" sz="1200"/>
              <a:t>, vol. 10, no. 9, 2014, pp. 631-633. doi:10.1038/nphys3029.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4276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40E435-C90B-7133-3BA6-8360C198D815}"/>
              </a:ext>
            </a:extLst>
          </p:cNvPr>
          <p:cNvSpPr txBox="1"/>
          <p:nvPr/>
        </p:nvSpPr>
        <p:spPr>
          <a:xfrm>
            <a:off x="522997" y="1418475"/>
            <a:ext cx="240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Cancer Diagnosis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EEDB-C936-931C-E08B-49EB3AE3375F}"/>
              </a:ext>
            </a:extLst>
          </p:cNvPr>
          <p:cNvSpPr txBox="1"/>
          <p:nvPr/>
        </p:nvSpPr>
        <p:spPr>
          <a:xfrm>
            <a:off x="2642959" y="2613389"/>
            <a:ext cx="13812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00" b="1"/>
              <a:t>Data </a:t>
            </a:r>
            <a:endParaRPr lang="en-US" altLang="ko-KR" sz="1300" b="1"/>
          </a:p>
          <a:p>
            <a:pPr algn="ctr"/>
            <a:r>
              <a:rPr lang="ko-KR" altLang="en-US" sz="1300" b="1"/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2314D-B643-7F73-4ACC-CC7B4A85846C}"/>
              </a:ext>
            </a:extLst>
          </p:cNvPr>
          <p:cNvSpPr txBox="1"/>
          <p:nvPr/>
        </p:nvSpPr>
        <p:spPr>
          <a:xfrm>
            <a:off x="114128" y="221393"/>
            <a:ext cx="11322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/>
              <a:t>예를 들어서</a:t>
            </a:r>
            <a:r>
              <a:rPr lang="en-US" altLang="ko-KR" sz="1500"/>
              <a:t>, </a:t>
            </a:r>
            <a:r>
              <a:rPr lang="ko-KR" altLang="en-US" sz="1500"/>
              <a:t>양자 검색 </a:t>
            </a:r>
            <a:r>
              <a:rPr lang="en-US" altLang="ko-KR" sz="1500"/>
              <a:t>(search)</a:t>
            </a:r>
            <a:r>
              <a:rPr lang="ko-KR" altLang="en-US" sz="1500"/>
              <a:t> 및 분류 </a:t>
            </a:r>
            <a:r>
              <a:rPr lang="en-US" altLang="ko-KR" sz="1500"/>
              <a:t>(clustering) </a:t>
            </a:r>
            <a:r>
              <a:rPr lang="ko-KR" altLang="en-US" sz="1500"/>
              <a:t>알고리즘을 활용하면</a:t>
            </a:r>
            <a:r>
              <a:rPr lang="en-US" altLang="ko-KR" sz="1500"/>
              <a:t>, </a:t>
            </a:r>
            <a:r>
              <a:rPr lang="ko-KR" altLang="en-US" sz="1500"/>
              <a:t>암 환자의 유전체 데이터를 분석하여</a:t>
            </a:r>
            <a:r>
              <a:rPr lang="en-US" altLang="ko-KR" sz="1500"/>
              <a:t>, </a:t>
            </a:r>
            <a:r>
              <a:rPr lang="ko-KR" altLang="en-US" sz="1500"/>
              <a:t>병원성 유전자 변이나 암 연관 돌연변이를 더욱 신속하게 식별</a:t>
            </a:r>
            <a:r>
              <a:rPr lang="en-US" altLang="ko-KR" sz="1500"/>
              <a:t> </a:t>
            </a:r>
            <a:r>
              <a:rPr lang="ko-KR" altLang="en-US" sz="1500"/>
              <a:t>및 분류할 수 있습니다</a:t>
            </a:r>
            <a:r>
              <a:rPr lang="en-US" altLang="ko-KR" sz="1500"/>
              <a:t>. </a:t>
            </a:r>
            <a:endParaRPr lang="ko-KR" altLang="en-US" sz="15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639A0C-2159-5DF3-1159-1782C0A4EF29}"/>
              </a:ext>
            </a:extLst>
          </p:cNvPr>
          <p:cNvGrpSpPr/>
          <p:nvPr/>
        </p:nvGrpSpPr>
        <p:grpSpPr>
          <a:xfrm>
            <a:off x="438149" y="2503751"/>
            <a:ext cx="2690133" cy="1246339"/>
            <a:chOff x="314324" y="1894054"/>
            <a:chExt cx="2690133" cy="12463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F186-7AEE-D955-27EC-3541F92CB955}"/>
                </a:ext>
              </a:extLst>
            </p:cNvPr>
            <p:cNvSpPr txBox="1"/>
            <p:nvPr/>
          </p:nvSpPr>
          <p:spPr>
            <a:xfrm>
              <a:off x="672132" y="2247841"/>
              <a:ext cx="2332325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300" b="1"/>
                <a:t>Genomic Data</a:t>
              </a:r>
            </a:p>
            <a:p>
              <a:r>
                <a:rPr lang="ko-KR" altLang="en-US" sz="1300" b="1"/>
                <a:t>Transcriptomic Data</a:t>
              </a:r>
            </a:p>
            <a:p>
              <a:r>
                <a:rPr lang="ko-KR" altLang="en-US" sz="1300" b="1"/>
                <a:t>Proteomic Data</a:t>
              </a:r>
            </a:p>
            <a:p>
              <a:r>
                <a:rPr lang="ko-KR" altLang="en-US" sz="1300" b="1"/>
                <a:t>Metabolomic 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C69CA2-A225-50F2-2F70-DEC8D5844843}"/>
                </a:ext>
              </a:extLst>
            </p:cNvPr>
            <p:cNvSpPr txBox="1"/>
            <p:nvPr/>
          </p:nvSpPr>
          <p:spPr>
            <a:xfrm>
              <a:off x="314324" y="1894054"/>
              <a:ext cx="23323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/>
                <a:t>2. </a:t>
              </a:r>
              <a:r>
                <a:rPr lang="ko-KR" altLang="en-US" b="1"/>
                <a:t>Multi-omics 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F2F376-DB1A-FDD6-26CF-FFCB5C4713CD}"/>
              </a:ext>
            </a:extLst>
          </p:cNvPr>
          <p:cNvSpPr txBox="1"/>
          <p:nvPr/>
        </p:nvSpPr>
        <p:spPr>
          <a:xfrm>
            <a:off x="3947303" y="2798452"/>
            <a:ext cx="152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3. Quantum </a:t>
            </a:r>
          </a:p>
          <a:p>
            <a:pPr algn="ctr"/>
            <a:r>
              <a:rPr lang="en-US" altLang="ko-KR" b="1"/>
              <a:t>Algorithms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705BF4-82FC-FFC7-4777-99854B294F73}"/>
              </a:ext>
            </a:extLst>
          </p:cNvPr>
          <p:cNvCxnSpPr/>
          <p:nvPr/>
        </p:nvCxnSpPr>
        <p:spPr>
          <a:xfrm>
            <a:off x="1590675" y="1933575"/>
            <a:ext cx="0" cy="447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48CEF2-BCD1-7E2B-7E3A-1AF8F11F4443}"/>
              </a:ext>
            </a:extLst>
          </p:cNvPr>
          <p:cNvSpPr txBox="1"/>
          <p:nvPr/>
        </p:nvSpPr>
        <p:spPr>
          <a:xfrm>
            <a:off x="6248400" y="2153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(e.g.) </a:t>
            </a:r>
            <a:r>
              <a:rPr lang="ko-KR" altLang="en-US"/>
              <a:t>Searc</a:t>
            </a:r>
            <a:r>
              <a:rPr lang="en-US" altLang="ko-KR"/>
              <a:t>h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77B3A-00C1-A6EA-C6BC-0939FACE865A}"/>
              </a:ext>
            </a:extLst>
          </p:cNvPr>
          <p:cNvSpPr txBox="1"/>
          <p:nvPr/>
        </p:nvSpPr>
        <p:spPr>
          <a:xfrm>
            <a:off x="6415282" y="3025010"/>
            <a:ext cx="617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(e.g.) C</a:t>
            </a:r>
            <a:r>
              <a:rPr lang="ko-KR" altLang="en-US"/>
              <a:t>lustering</a:t>
            </a:r>
            <a:r>
              <a:rPr lang="en-US" altLang="ko-KR"/>
              <a:t>/</a:t>
            </a:r>
            <a:r>
              <a:rPr lang="ko-KR" altLang="en-US"/>
              <a:t>Classification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CC75AB-6D35-877A-DD05-D18C8DC0B33E}"/>
              </a:ext>
            </a:extLst>
          </p:cNvPr>
          <p:cNvCxnSpPr>
            <a:cxnSpLocks/>
          </p:cNvCxnSpPr>
          <p:nvPr/>
        </p:nvCxnSpPr>
        <p:spPr>
          <a:xfrm>
            <a:off x="2993037" y="3221170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B75900E-C434-7B9B-7134-78B821CC15F0}"/>
              </a:ext>
            </a:extLst>
          </p:cNvPr>
          <p:cNvGrpSpPr/>
          <p:nvPr/>
        </p:nvGrpSpPr>
        <p:grpSpPr>
          <a:xfrm>
            <a:off x="7796129" y="1359099"/>
            <a:ext cx="4693800" cy="1343320"/>
            <a:chOff x="7170269" y="877785"/>
            <a:chExt cx="4693800" cy="13433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49E80A-6FC7-01D6-9D31-16241791E8E2}"/>
                </a:ext>
              </a:extLst>
            </p:cNvPr>
            <p:cNvSpPr txBox="1"/>
            <p:nvPr/>
          </p:nvSpPr>
          <p:spPr>
            <a:xfrm>
              <a:off x="7170269" y="877785"/>
              <a:ext cx="4217546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Genome/DNA sequence</a:t>
              </a:r>
            </a:p>
            <a:p>
              <a:r>
                <a:rPr lang="en-US" altLang="ko-KR" sz="1300" b="1"/>
                <a:t>  - Find </a:t>
              </a:r>
              <a:r>
                <a:rPr lang="ko-KR" altLang="en-US" sz="1300" b="1"/>
                <a:t>Pathogenic gene variation </a:t>
              </a:r>
              <a:endParaRPr lang="en-US" altLang="ko-KR" sz="1300" b="1"/>
            </a:p>
            <a:p>
              <a:r>
                <a:rPr lang="en-US" altLang="ko-KR" sz="1300" b="1"/>
                <a:t>     compared to normal physical gene variation</a:t>
              </a:r>
              <a:r>
                <a:rPr lang="ko-KR" altLang="en-US" sz="1300" b="1"/>
                <a:t> </a:t>
              </a:r>
              <a:endParaRPr lang="en-US" altLang="ko-KR" sz="1300" b="1"/>
            </a:p>
            <a:p>
              <a:r>
                <a:rPr lang="en-US" altLang="ko-KR" sz="1300" b="1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B538EF-0144-C744-388F-87DFAA04B043}"/>
                </a:ext>
              </a:extLst>
            </p:cNvPr>
            <p:cNvSpPr txBox="1"/>
            <p:nvPr/>
          </p:nvSpPr>
          <p:spPr>
            <a:xfrm>
              <a:off x="7170269" y="1728662"/>
              <a:ext cx="469380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Transcriptomic (scRNA-seq) Sequence</a:t>
              </a:r>
            </a:p>
            <a:p>
              <a:r>
                <a:rPr lang="en-US" altLang="ko-KR" sz="1300" b="1"/>
                <a:t>   - </a:t>
              </a:r>
              <a:r>
                <a:rPr lang="ko-KR" altLang="en-US" sz="1300" b="1"/>
                <a:t>Dysregulated</a:t>
              </a:r>
              <a:r>
                <a:rPr lang="en-US" altLang="ko-KR" sz="1300" b="1"/>
                <a:t>/Aberrant </a:t>
              </a:r>
              <a:r>
                <a:rPr lang="ko-KR" altLang="en-US" sz="1300" b="1"/>
                <a:t>pathways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C6BED2-0789-C793-12F0-AA9CF3C347CC}"/>
              </a:ext>
            </a:extLst>
          </p:cNvPr>
          <p:cNvCxnSpPr>
            <a:cxnSpLocks/>
          </p:cNvCxnSpPr>
          <p:nvPr/>
        </p:nvCxnSpPr>
        <p:spPr>
          <a:xfrm flipV="1">
            <a:off x="5591319" y="2523210"/>
            <a:ext cx="637702" cy="438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4AD2B0-0BB3-C44E-C075-AAC8EAB7B1A4}"/>
              </a:ext>
            </a:extLst>
          </p:cNvPr>
          <p:cNvCxnSpPr>
            <a:cxnSpLocks/>
          </p:cNvCxnSpPr>
          <p:nvPr/>
        </p:nvCxnSpPr>
        <p:spPr>
          <a:xfrm>
            <a:off x="5551816" y="3238269"/>
            <a:ext cx="776261" cy="1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FDF22E-71B6-16BE-A848-174F81270814}"/>
              </a:ext>
            </a:extLst>
          </p:cNvPr>
          <p:cNvSpPr txBox="1"/>
          <p:nvPr/>
        </p:nvSpPr>
        <p:spPr>
          <a:xfrm>
            <a:off x="7450804" y="3456899"/>
            <a:ext cx="456287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/>
              <a:t>- Cluster tumors into subtypes based on different molecular signatures</a:t>
            </a:r>
          </a:p>
          <a:p>
            <a:endParaRPr lang="en-US" altLang="ko-KR" sz="1300" b="1"/>
          </a:p>
          <a:p>
            <a:r>
              <a:rPr lang="en-US" altLang="ko-KR" sz="1300" b="1"/>
              <a:t>- Find </a:t>
            </a:r>
            <a:r>
              <a:rPr lang="ko-KR" altLang="en-US" sz="1300" b="1"/>
              <a:t>correlations </a:t>
            </a:r>
            <a:r>
              <a:rPr lang="en-US" altLang="ko-KR" sz="1300" b="1"/>
              <a:t>(btw genes/pathways) </a:t>
            </a:r>
            <a:r>
              <a:rPr lang="ko-KR" altLang="en-US" sz="1300" b="1"/>
              <a:t>acros</a:t>
            </a:r>
            <a:endParaRPr lang="en-US" altLang="ko-KR" sz="1300" b="1"/>
          </a:p>
          <a:p>
            <a:r>
              <a:rPr lang="ko-KR" altLang="en-US" sz="1300" b="1"/>
              <a:t>s different omics layers</a:t>
            </a:r>
            <a:r>
              <a:rPr lang="en-US" altLang="ko-KR" sz="1300" b="1"/>
              <a:t> </a:t>
            </a:r>
            <a:r>
              <a:rPr lang="en-US" altLang="ko-KR" sz="1300" b="1">
                <a:sym typeface="Wingdings" panose="05000000000000000000" pitchFamily="2" charset="2"/>
              </a:rPr>
              <a:t> </a:t>
            </a:r>
            <a:r>
              <a:rPr lang="en-US" altLang="ko-KR" sz="1300" b="1" u="sng"/>
              <a:t>holistic tumor modeling </a:t>
            </a:r>
            <a:endParaRPr lang="ko-KR" altLang="en-US" sz="1300" b="1" u="sng"/>
          </a:p>
          <a:p>
            <a:pPr marL="285750" indent="-285750">
              <a:buFontTx/>
              <a:buChar char="-"/>
            </a:pPr>
            <a:endParaRPr lang="en-US" altLang="ko-KR" sz="1300" b="1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A0382B-27D4-5141-B06B-17A2C9E693E4}"/>
              </a:ext>
            </a:extLst>
          </p:cNvPr>
          <p:cNvCxnSpPr>
            <a:cxnSpLocks/>
          </p:cNvCxnSpPr>
          <p:nvPr/>
        </p:nvCxnSpPr>
        <p:spPr>
          <a:xfrm flipH="1">
            <a:off x="4267200" y="3588165"/>
            <a:ext cx="263638" cy="688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E947CC5-5BB1-19FB-EBBD-E28EC142625C}"/>
              </a:ext>
            </a:extLst>
          </p:cNvPr>
          <p:cNvGrpSpPr/>
          <p:nvPr/>
        </p:nvGrpSpPr>
        <p:grpSpPr>
          <a:xfrm>
            <a:off x="2845372" y="4425134"/>
            <a:ext cx="6451028" cy="1280573"/>
            <a:chOff x="2259355" y="4482205"/>
            <a:chExt cx="6451028" cy="12805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031C72-28A8-EF0B-0FA7-5A112C16BC4A}"/>
                </a:ext>
              </a:extLst>
            </p:cNvPr>
            <p:cNvSpPr txBox="1"/>
            <p:nvPr/>
          </p:nvSpPr>
          <p:spPr>
            <a:xfrm>
              <a:off x="2490559" y="4870226"/>
              <a:ext cx="621982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b="1"/>
                <a:t>(e.g.) Tumor </a:t>
              </a:r>
              <a:r>
                <a:rPr lang="ko-KR" altLang="en-US" sz="1300" b="1"/>
                <a:t>metabolic profile </a:t>
              </a:r>
              <a:endParaRPr lang="en-US" altLang="ko-KR" sz="1300" b="1"/>
            </a:p>
            <a:p>
              <a:r>
                <a:rPr lang="en-US" altLang="ko-KR" sz="1300" b="1"/>
                <a:t>    </a:t>
              </a:r>
              <a:r>
                <a:rPr lang="en-US" altLang="ko-KR" sz="1300" b="1">
                  <a:sym typeface="Wingdings" panose="05000000000000000000" pitchFamily="2" charset="2"/>
                </a:rPr>
                <a:t> </a:t>
              </a:r>
              <a:r>
                <a:rPr lang="ko-KR" altLang="en-US" sz="1300" b="1"/>
                <a:t>metabolic dependency</a:t>
              </a:r>
              <a:r>
                <a:rPr lang="en-US" altLang="ko-KR" sz="1300" b="1"/>
                <a:t>-targeting therapy</a:t>
              </a:r>
              <a:endParaRPr lang="ko-KR" altLang="en-US" sz="1300" b="1"/>
            </a:p>
            <a:p>
              <a:r>
                <a:rPr lang="en-US" altLang="ko-KR" sz="1300" b="1"/>
                <a:t>(e.g.) </a:t>
              </a:r>
              <a:r>
                <a:rPr lang="en-US" altLang="ko-KR" sz="1300" b="1" u="sng"/>
                <a:t>Tumor </a:t>
              </a:r>
              <a:r>
                <a:rPr lang="ko-KR" altLang="en-US" sz="1300" b="1" u="sng"/>
                <a:t>immune profile </a:t>
              </a:r>
              <a:endParaRPr lang="en-US" altLang="ko-KR" sz="1300" b="1" u="sng"/>
            </a:p>
            <a:p>
              <a:r>
                <a:rPr lang="en-US" altLang="ko-KR" sz="1300" b="1"/>
                <a:t>     </a:t>
              </a:r>
              <a:r>
                <a:rPr lang="en-US" altLang="ko-KR" sz="1300" b="1">
                  <a:sym typeface="Wingdings" panose="05000000000000000000" pitchFamily="2" charset="2"/>
                </a:rPr>
                <a:t></a:t>
              </a:r>
              <a:r>
                <a:rPr lang="ko-KR" altLang="en-US" sz="1300" b="1">
                  <a:sym typeface="Wingdings" panose="05000000000000000000" pitchFamily="2" charset="2"/>
                </a:rPr>
                <a:t> </a:t>
              </a:r>
              <a:r>
                <a:rPr lang="en-US" altLang="ko-KR" sz="1300" b="1" u="sng">
                  <a:sym typeface="Wingdings" panose="05000000000000000000" pitchFamily="2" charset="2"/>
                </a:rPr>
                <a:t>tumor</a:t>
              </a:r>
              <a:r>
                <a:rPr lang="ko-KR" altLang="en-US" sz="1300" b="1" u="sng"/>
                <a:t>-specific immunotherapy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90CD76-E039-388A-377A-CCA31B5DAB60}"/>
                </a:ext>
              </a:extLst>
            </p:cNvPr>
            <p:cNvSpPr txBox="1"/>
            <p:nvPr/>
          </p:nvSpPr>
          <p:spPr>
            <a:xfrm>
              <a:off x="2259355" y="448220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/>
                <a:t>4. Personalized medicine</a:t>
              </a:r>
              <a:endParaRPr lang="ko-KR" altLang="en-US" b="1"/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16E8401-12F0-1CFA-F2FA-67BB28DEEF64}"/>
              </a:ext>
            </a:extLst>
          </p:cNvPr>
          <p:cNvCxnSpPr>
            <a:cxnSpLocks/>
          </p:cNvCxnSpPr>
          <p:nvPr/>
        </p:nvCxnSpPr>
        <p:spPr>
          <a:xfrm>
            <a:off x="3439196" y="5690077"/>
            <a:ext cx="2488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53CB58-9A00-5A13-AD33-D39B474D9BAA}"/>
              </a:ext>
            </a:extLst>
          </p:cNvPr>
          <p:cNvCxnSpPr>
            <a:cxnSpLocks/>
          </p:cNvCxnSpPr>
          <p:nvPr/>
        </p:nvCxnSpPr>
        <p:spPr>
          <a:xfrm>
            <a:off x="9521063" y="4524333"/>
            <a:ext cx="18390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E3D8937-A80E-8CF2-0D63-03745294A493}"/>
              </a:ext>
            </a:extLst>
          </p:cNvPr>
          <p:cNvCxnSpPr>
            <a:cxnSpLocks/>
          </p:cNvCxnSpPr>
          <p:nvPr/>
        </p:nvCxnSpPr>
        <p:spPr>
          <a:xfrm>
            <a:off x="8098073" y="2666700"/>
            <a:ext cx="25448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CB28EBB-140C-2A09-6D3B-A625F7915EEE}"/>
              </a:ext>
            </a:extLst>
          </p:cNvPr>
          <p:cNvCxnSpPr>
            <a:cxnSpLocks/>
          </p:cNvCxnSpPr>
          <p:nvPr/>
        </p:nvCxnSpPr>
        <p:spPr>
          <a:xfrm>
            <a:off x="7875143" y="1610052"/>
            <a:ext cx="18546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4B189A4-15C0-9E40-F33A-30152AA1D243}"/>
              </a:ext>
            </a:extLst>
          </p:cNvPr>
          <p:cNvCxnSpPr>
            <a:cxnSpLocks/>
          </p:cNvCxnSpPr>
          <p:nvPr/>
        </p:nvCxnSpPr>
        <p:spPr>
          <a:xfrm>
            <a:off x="8382487" y="1814251"/>
            <a:ext cx="19727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2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2982-8323-7C51-ECFF-E8B5C7E3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bout the logo | University of Cambridge">
            <a:extLst>
              <a:ext uri="{FF2B5EF4-FFF2-40B4-BE49-F238E27FC236}">
                <a16:creationId xmlns:a16="http://schemas.microsoft.com/office/drawing/2014/main" id="{F63FDA40-3E86-6EEC-0593-4E009CC6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" y="5283756"/>
            <a:ext cx="2150836" cy="5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D4EC07-E739-75B8-DE52-FE9AF9DF4652}"/>
              </a:ext>
            </a:extLst>
          </p:cNvPr>
          <p:cNvSpPr txBox="1"/>
          <p:nvPr/>
        </p:nvSpPr>
        <p:spPr>
          <a:xfrm>
            <a:off x="0" y="64047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https://www.sanger.ac.uk/news_item/researchers-aim-to-analyse-pangenomes-using-quantum-computing/</a:t>
            </a:r>
          </a:p>
        </p:txBody>
      </p:sp>
      <p:pic>
        <p:nvPicPr>
          <p:cNvPr id="10244" name="Picture 4" descr="Wellcome Sanger Institute - Wikipedia">
            <a:extLst>
              <a:ext uri="{FF2B5EF4-FFF2-40B4-BE49-F238E27FC236}">
                <a16:creationId xmlns:a16="http://schemas.microsoft.com/office/drawing/2014/main" id="{C5B7968E-ED72-6988-61B2-118E494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07" y="5210676"/>
            <a:ext cx="1855052" cy="63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B94CA-9636-3900-48EF-E189750B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6" y="1226487"/>
            <a:ext cx="5826010" cy="370356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EFFDBF-4A4C-AF15-067B-26D059B99415}"/>
              </a:ext>
            </a:extLst>
          </p:cNvPr>
          <p:cNvGrpSpPr/>
          <p:nvPr/>
        </p:nvGrpSpPr>
        <p:grpSpPr>
          <a:xfrm>
            <a:off x="7043453" y="2473611"/>
            <a:ext cx="3976972" cy="4202047"/>
            <a:chOff x="4227228" y="705584"/>
            <a:chExt cx="6830378" cy="80417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01FF84-2254-2497-3252-FC4A1F75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7228" y="1889312"/>
              <a:ext cx="6004493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E7B725-25FF-AB73-ABEA-977F36B4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7228" y="705584"/>
              <a:ext cx="6830378" cy="1200318"/>
            </a:xfrm>
            <a:prstGeom prst="rect">
              <a:avLst/>
            </a:prstGeom>
          </p:spPr>
        </p:pic>
      </p:grpSp>
      <p:pic>
        <p:nvPicPr>
          <p:cNvPr id="5122" name="Picture 2" descr="Genomics 101: What is whole genome sequencing? | Genomics England">
            <a:extLst>
              <a:ext uri="{FF2B5EF4-FFF2-40B4-BE49-F238E27FC236}">
                <a16:creationId xmlns:a16="http://schemas.microsoft.com/office/drawing/2014/main" id="{A685DF5D-CA8C-BF4A-E90B-47E468B6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6" y="5119763"/>
            <a:ext cx="1556905" cy="100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9FC30-9645-835D-590D-842CADDF89D2}"/>
              </a:ext>
            </a:extLst>
          </p:cNvPr>
          <p:cNvSpPr txBox="1"/>
          <p:nvPr/>
        </p:nvSpPr>
        <p:spPr>
          <a:xfrm>
            <a:off x="86644" y="182342"/>
            <a:ext cx="12018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/>
              <a:t>양자 컴퓨팅을 인구 유전체학 연구에 적용한 한 예시: 2024년 케임브리지大 연구진은 양자 컴퓨터로 판게놈 데이터를 구축, 보완 및 분석하는 것을 목표로 최대 350만 달러(약 50억원)의 연구비를 확보했습니다</a:t>
            </a:r>
            <a:r>
              <a:rPr lang="en-US" altLang="ko-KR" sz="1500"/>
              <a:t>. </a:t>
            </a:r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CF017-9575-7D1E-A8F7-381A5BB121B1}"/>
              </a:ext>
            </a:extLst>
          </p:cNvPr>
          <p:cNvSpPr txBox="1"/>
          <p:nvPr/>
        </p:nvSpPr>
        <p:spPr>
          <a:xfrm>
            <a:off x="6538172" y="116861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/>
              <a:t>Us</a:t>
            </a:r>
            <a:r>
              <a:rPr lang="en-US" altLang="ko-KR" sz="1500"/>
              <a:t>eful</a:t>
            </a:r>
            <a:r>
              <a:rPr lang="ko-KR" altLang="en-US" sz="1500"/>
              <a:t> </a:t>
            </a:r>
            <a:r>
              <a:rPr lang="en-US" altLang="ko-KR" sz="1500"/>
              <a:t>as</a:t>
            </a:r>
            <a:r>
              <a:rPr lang="ko-KR" altLang="en-US" sz="1500"/>
              <a:t> </a:t>
            </a:r>
            <a:r>
              <a:rPr lang="en-US" altLang="ko-KR" sz="1500"/>
              <a:t>r</a:t>
            </a:r>
            <a:r>
              <a:rPr lang="ko-KR" altLang="en-US" sz="1500"/>
              <a:t>eference </a:t>
            </a:r>
            <a:r>
              <a:rPr lang="en-US" altLang="ko-KR" sz="1500"/>
              <a:t>g</a:t>
            </a:r>
            <a:r>
              <a:rPr lang="ko-KR" altLang="en-US" sz="1500"/>
              <a:t>enome in</a:t>
            </a:r>
            <a:r>
              <a:rPr lang="en-US" altLang="ko-KR" sz="1500"/>
              <a:t>: </a:t>
            </a:r>
            <a:r>
              <a:rPr lang="ko-KR" altLang="en-US" sz="1500"/>
              <a:t> 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Disease Treatment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Population Genetics / Evolution Studies</a:t>
            </a:r>
          </a:p>
          <a:p>
            <a:r>
              <a:rPr lang="en-US" altLang="ko-KR" sz="1500"/>
              <a:t>          </a:t>
            </a:r>
            <a:r>
              <a:rPr lang="ko-KR" altLang="en-US" sz="1500"/>
              <a:t>- Anthropology </a:t>
            </a:r>
          </a:p>
        </p:txBody>
      </p:sp>
    </p:spTree>
    <p:extLst>
      <p:ext uri="{BB962C8B-B14F-4D97-AF65-F5344CB8AC3E}">
        <p14:creationId xmlns:p14="http://schemas.microsoft.com/office/powerpoint/2010/main" val="151828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F4E4-19C9-6777-DCCC-FCB2062F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7F5DB-CCF5-5C77-9B93-E65F063DD1E3}"/>
              </a:ext>
            </a:extLst>
          </p:cNvPr>
          <p:cNvSpPr txBox="1"/>
          <p:nvPr/>
        </p:nvSpPr>
        <p:spPr>
          <a:xfrm>
            <a:off x="354797" y="4962319"/>
            <a:ext cx="6294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S: Susceptible individuals</a:t>
            </a:r>
          </a:p>
          <a:p>
            <a:r>
              <a:rPr lang="ko-KR" altLang="en-US" sz="1200"/>
              <a:t>E: Exposed individuals (infected but not yet infectious)</a:t>
            </a:r>
          </a:p>
          <a:p>
            <a:r>
              <a:rPr lang="ko-KR" altLang="en-US" sz="1200"/>
              <a:t>I: Infectious individuals</a:t>
            </a:r>
          </a:p>
          <a:p>
            <a:r>
              <a:rPr lang="ko-KR" altLang="en-US" sz="1200"/>
              <a:t>R: Recovered or removed individuals</a:t>
            </a:r>
          </a:p>
          <a:p>
            <a:endParaRPr lang="ko-KR" altLang="en-US" sz="1200"/>
          </a:p>
          <a:p>
            <a:r>
              <a:rPr lang="ko-KR" altLang="en-US" sz="1200"/>
              <a:t>β (beta): The transmission rate</a:t>
            </a:r>
          </a:p>
          <a:p>
            <a:r>
              <a:rPr lang="ko-KR" altLang="en-US" sz="1200"/>
              <a:t>γ (gamma): The recovery rate</a:t>
            </a:r>
          </a:p>
          <a:p>
            <a:r>
              <a:rPr lang="ko-KR" altLang="en-US" sz="1200"/>
              <a:t>σ (sigma): 1/latent period</a:t>
            </a:r>
          </a:p>
        </p:txBody>
      </p:sp>
      <p:pic>
        <p:nvPicPr>
          <p:cNvPr id="1026" name="Picture 2" descr="Transmission dynamics model and the coronavirus disease 2019 epidemic:  applications and challenges">
            <a:extLst>
              <a:ext uri="{FF2B5EF4-FFF2-40B4-BE49-F238E27FC236}">
                <a16:creationId xmlns:a16="http://schemas.microsoft.com/office/drawing/2014/main" id="{2AA8E876-422A-EE21-DE31-C2657D37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7" y="1403990"/>
            <a:ext cx="4693618" cy="103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4633D-566A-DE0C-6DFA-43CADA88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7" y="2795634"/>
            <a:ext cx="1773389" cy="1797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1ADAFB-5E00-571D-96CC-4E741B14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242" y="4592987"/>
            <a:ext cx="4046082" cy="9227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5AB1F-5AC0-7CCA-767B-EA02B5BB3775}"/>
              </a:ext>
            </a:extLst>
          </p:cNvPr>
          <p:cNvSpPr txBox="1"/>
          <p:nvPr/>
        </p:nvSpPr>
        <p:spPr>
          <a:xfrm>
            <a:off x="7098928" y="2797609"/>
            <a:ext cx="4564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Quantum Optimization </a:t>
            </a:r>
            <a:r>
              <a:rPr lang="en-US" altLang="ko-KR" sz="1500">
                <a:sym typeface="Wingdings" panose="05000000000000000000" pitchFamily="2" charset="2"/>
              </a:rPr>
              <a:t> Parameter Estimation</a:t>
            </a:r>
            <a:endParaRPr lang="ko-KR" altLang="en-US" sz="15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1B5E80-5ED6-DA70-B493-84FFD3292502}"/>
              </a:ext>
            </a:extLst>
          </p:cNvPr>
          <p:cNvCxnSpPr>
            <a:cxnSpLocks/>
          </p:cNvCxnSpPr>
          <p:nvPr/>
        </p:nvCxnSpPr>
        <p:spPr>
          <a:xfrm>
            <a:off x="6924675" y="2751003"/>
            <a:ext cx="0" cy="160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3EFC75C-FC30-E8A1-53AA-BE0A35476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225" y="2777725"/>
            <a:ext cx="3537208" cy="200639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3A73D3-8D0A-8DEE-D967-40EC6522B409}"/>
              </a:ext>
            </a:extLst>
          </p:cNvPr>
          <p:cNvGrpSpPr/>
          <p:nvPr/>
        </p:nvGrpSpPr>
        <p:grpSpPr>
          <a:xfrm>
            <a:off x="6564891" y="1589632"/>
            <a:ext cx="4885091" cy="1227535"/>
            <a:chOff x="6443309" y="1284887"/>
            <a:chExt cx="4885091" cy="122753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633BA1-FA29-93E5-959E-37FFDC69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3309" y="1284887"/>
              <a:ext cx="4819915" cy="122753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C4BFB7-B821-D60B-FCBA-28A52DDC02B2}"/>
                </a:ext>
              </a:extLst>
            </p:cNvPr>
            <p:cNvSpPr txBox="1"/>
            <p:nvPr/>
          </p:nvSpPr>
          <p:spPr>
            <a:xfrm>
              <a:off x="6641540" y="2109137"/>
              <a:ext cx="4686860" cy="3638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68990F4-B290-AF9C-9007-58237F9C8407}"/>
              </a:ext>
            </a:extLst>
          </p:cNvPr>
          <p:cNvSpPr txBox="1"/>
          <p:nvPr/>
        </p:nvSpPr>
        <p:spPr>
          <a:xfrm>
            <a:off x="191580" y="282154"/>
            <a:ext cx="11472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또한</a:t>
            </a:r>
            <a:r>
              <a:rPr lang="en-US" altLang="ko-KR" sz="1600"/>
              <a:t>, </a:t>
            </a:r>
            <a:r>
              <a:rPr lang="ko-KR" altLang="en-US" sz="1600"/>
              <a:t>양자 최적화 알고리즘은 코로나-19 등 질병 확산 모델에서 파라미터를 더 정확하게 예측하는데 사용될 수 있으며, 이를 통하여 질병 확산에 대한 </a:t>
            </a:r>
            <a:r>
              <a:rPr lang="ko-KR" altLang="en-US" sz="1600" i="0">
                <a:effectLst/>
                <a:latin typeface="fkGroteskNeue"/>
              </a:rPr>
              <a:t>효과적인 방역 전략을 수립할 수 있습니다</a:t>
            </a:r>
            <a:r>
              <a:rPr lang="en-US" altLang="ko-KR" sz="1600" i="0">
                <a:effectLst/>
                <a:latin typeface="fkGroteskNeue"/>
              </a:rPr>
              <a:t>. 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2596C-DC80-DC8C-3CD7-090B4CC07AB6}"/>
              </a:ext>
            </a:extLst>
          </p:cNvPr>
          <p:cNvSpPr txBox="1"/>
          <p:nvPr/>
        </p:nvSpPr>
        <p:spPr>
          <a:xfrm>
            <a:off x="6924675" y="6158680"/>
            <a:ext cx="52673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Khokhar, Ali Shahryar. "A Review of Quantum Gradient Descent." </a:t>
            </a:r>
            <a:r>
              <a:rPr lang="en-US" altLang="ko-KR" sz="1000" i="1"/>
              <a:t>LUMS SSE PHY 612 Quantum Information Science - Spring 2023</a:t>
            </a:r>
            <a:r>
              <a:rPr lang="en-US" altLang="ko-KR" sz="1000"/>
              <a:t>, Lahore University of Management Sciences, 2023, </a:t>
            </a:r>
            <a:r>
              <a:rPr lang="en-US" altLang="ko-KR" sz="1000">
                <a:hlinkClick r:id="rId7"/>
              </a:rPr>
              <a:t>https://physlab.org/wp-content/uploads/2023/04/QuantumGD_24100266.pdf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634643-6F61-767F-F60A-9BADBD2C0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017" y="3285697"/>
            <a:ext cx="3290307" cy="514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F1F364-F047-38B7-18CF-574B35B85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017" y="3726626"/>
            <a:ext cx="1602064" cy="3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5DE0942-6409-6A14-B81A-9E1D3C703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148" y="1756885"/>
            <a:ext cx="4597227" cy="43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ontiers | SARS-CoV-2 Omicron variants: burden of disease, impact on  vaccine effectiveness and need for variant-adapted vaccines">
            <a:extLst>
              <a:ext uri="{FF2B5EF4-FFF2-40B4-BE49-F238E27FC236}">
                <a16:creationId xmlns:a16="http://schemas.microsoft.com/office/drawing/2014/main" id="{FB0910F4-8D38-169C-C0ED-081F9F84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8074"/>
            <a:ext cx="5855870" cy="38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E45CED-A634-EF47-5645-8F8FEAE99FCC}"/>
              </a:ext>
            </a:extLst>
          </p:cNvPr>
          <p:cNvSpPr txBox="1"/>
          <p:nvPr/>
        </p:nvSpPr>
        <p:spPr>
          <a:xfrm>
            <a:off x="166687" y="266700"/>
            <a:ext cx="11858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글로벌 팬데믹 상황에서</a:t>
            </a:r>
            <a:r>
              <a:rPr lang="en-US" altLang="ko-KR" sz="1600"/>
              <a:t>, </a:t>
            </a:r>
            <a:r>
              <a:rPr lang="ko-KR" altLang="en-US" sz="1600"/>
              <a:t>양자 알고리즘은 바이러스 변이체 간의 유전적 거리를 계산하고</a:t>
            </a:r>
            <a:r>
              <a:rPr lang="en-US" altLang="ko-KR" sz="1600"/>
              <a:t>, </a:t>
            </a:r>
            <a:r>
              <a:rPr lang="ko-KR" altLang="en-US" sz="1600"/>
              <a:t>바이러스 계통발생학적 트리를 분석할 수 있습니다</a:t>
            </a:r>
            <a:r>
              <a:rPr lang="en-US" altLang="ko-KR" sz="1600"/>
              <a:t>. </a:t>
            </a:r>
            <a:r>
              <a:rPr lang="ko-KR" altLang="en-US" sz="1600"/>
              <a:t>이를 통해서, 전염성 증가, 또는 면역 회피로 이어질 수 있는 돌연변이를 식별하여, 잠재적으로 위험한 변이체를 예측할 수 있습니다.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53837-6B4B-9E5F-4197-8F08A1A81E4C}"/>
              </a:ext>
            </a:extLst>
          </p:cNvPr>
          <p:cNvSpPr txBox="1"/>
          <p:nvPr/>
        </p:nvSpPr>
        <p:spPr>
          <a:xfrm>
            <a:off x="166687" y="1561849"/>
            <a:ext cx="22193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sz="1500" i="0">
                <a:effectLst/>
                <a:latin typeface="Noto Sans" panose="020B0502040204020203" pitchFamily="34" charset="0"/>
              </a:rPr>
              <a:t>SARS-CoV-2 mutation gene distance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BE738-E0E8-97BF-85E6-FB6A4041E81E}"/>
              </a:ext>
            </a:extLst>
          </p:cNvPr>
          <p:cNvSpPr txBox="1"/>
          <p:nvPr/>
        </p:nvSpPr>
        <p:spPr>
          <a:xfrm>
            <a:off x="5537786" y="1561849"/>
            <a:ext cx="303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SARS-CoV-2 variants</a:t>
            </a:r>
          </a:p>
          <a:p>
            <a:r>
              <a:rPr lang="en-US" altLang="ko-KR" sz="1400"/>
              <a:t>Phylogenic tree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ACF82-CEEF-0CA5-20AF-EC39F00301B3}"/>
              </a:ext>
            </a:extLst>
          </p:cNvPr>
          <p:cNvSpPr txBox="1"/>
          <p:nvPr/>
        </p:nvSpPr>
        <p:spPr>
          <a:xfrm>
            <a:off x="10582689" y="1733291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08F2A-FC01-C901-3E7D-3E89509B4EDD}"/>
              </a:ext>
            </a:extLst>
          </p:cNvPr>
          <p:cNvSpPr txBox="1"/>
          <p:nvPr/>
        </p:nvSpPr>
        <p:spPr>
          <a:xfrm>
            <a:off x="10052637" y="4092110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7EE-C118-1E73-D9D5-DD23897B2CC0}"/>
              </a:ext>
            </a:extLst>
          </p:cNvPr>
          <p:cNvSpPr txBox="1"/>
          <p:nvPr/>
        </p:nvSpPr>
        <p:spPr>
          <a:xfrm>
            <a:off x="8947737" y="5047991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+ ??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99FC3-63C6-635E-E1C5-7DD166841C2A}"/>
              </a:ext>
            </a:extLst>
          </p:cNvPr>
          <p:cNvSpPr txBox="1"/>
          <p:nvPr/>
        </p:nvSpPr>
        <p:spPr>
          <a:xfrm>
            <a:off x="5905500" y="6240164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>
                <a:effectLst/>
                <a:latin typeface="fkGroteskNeue"/>
              </a:rPr>
              <a:t>"Corrigendum: SARS-CoV-2 Omicron variants: burden of disease, impact on vaccine effectiveness and need for variant-adapted vaccines." </a:t>
            </a:r>
            <a:r>
              <a:rPr lang="en-US" altLang="ko-KR" sz="1000" b="1" i="1">
                <a:effectLst/>
                <a:latin typeface="fkGroteskNeue"/>
              </a:rPr>
              <a:t>Frontiers in Immunology</a:t>
            </a:r>
            <a:r>
              <a:rPr lang="en-US" altLang="ko-KR" sz="1000" b="1" i="0">
                <a:effectLst/>
                <a:latin typeface="fkGroteskNeue"/>
              </a:rPr>
              <a:t>, vol. 14, 2023, </a:t>
            </a:r>
            <a:r>
              <a:rPr lang="en-US" altLang="ko-KR" sz="1000" b="1" i="0">
                <a:effectLst/>
                <a:latin typeface="fkGroteskNeue"/>
                <a:hlinkClick r:id="rId4"/>
              </a:rPr>
              <a:t>https://doi.org/10.3389/fimmu.2023.1130539/full</a:t>
            </a:r>
            <a:r>
              <a:rPr lang="en-US" altLang="ko-KR" sz="1000" b="1" i="0">
                <a:effectLst/>
                <a:latin typeface="fkGroteskNeue"/>
              </a:rPr>
              <a:t>.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63566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D320-1147-2207-CE73-B160F1F5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News - Intelsius | The Role of Dry Ice in Delivering COVID-19 Vaccines">
            <a:extLst>
              <a:ext uri="{FF2B5EF4-FFF2-40B4-BE49-F238E27FC236}">
                <a16:creationId xmlns:a16="http://schemas.microsoft.com/office/drawing/2014/main" id="{2CE03B5B-0971-60D6-1EB8-39E6DCDB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" y="1642360"/>
            <a:ext cx="5557157" cy="39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8C4516-D163-EEC9-F086-7302214A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44" y="1251370"/>
            <a:ext cx="5389563" cy="302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316" name="Picture 4" descr="Tiny Quantum Computer Solves Real Logistics Optimization Problem">
            <a:extLst>
              <a:ext uri="{FF2B5EF4-FFF2-40B4-BE49-F238E27FC236}">
                <a16:creationId xmlns:a16="http://schemas.microsoft.com/office/drawing/2014/main" id="{C10CD0DA-F67C-0C36-EFBE-01151B3D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03" y="4783056"/>
            <a:ext cx="3898447" cy="17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B6489A-4D1E-9D31-8D13-8E355E77EE31}"/>
              </a:ext>
            </a:extLst>
          </p:cNvPr>
          <p:cNvSpPr txBox="1"/>
          <p:nvPr/>
        </p:nvSpPr>
        <p:spPr>
          <a:xfrm>
            <a:off x="175078" y="262153"/>
            <a:ext cx="11529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또한</a:t>
            </a:r>
            <a:r>
              <a:rPr lang="en-US" altLang="ko-KR" sz="1600"/>
              <a:t>, </a:t>
            </a:r>
            <a:r>
              <a:rPr lang="ko-KR" altLang="en-US" sz="1600"/>
              <a:t>양자 알고리즘을 활용하면 COVID-19와 같은 팬데믹 등 글로벌 보건 위기에서 복잡한 공급망 운영을 최적화하고, 자원 배분의 효율성을 극대화할 수 있습니다.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E65D6-5A93-3E53-273D-910376103285}"/>
              </a:ext>
            </a:extLst>
          </p:cNvPr>
          <p:cNvSpPr txBox="1"/>
          <p:nvPr/>
        </p:nvSpPr>
        <p:spPr>
          <a:xfrm>
            <a:off x="95250" y="63510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https://www.who.int/teams/immunization-vaccines-and-biologicals/essential-programme-on-immunization/supply-chain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0E2F5-1F64-3601-BE0A-263604081889}"/>
              </a:ext>
            </a:extLst>
          </p:cNvPr>
          <p:cNvSpPr txBox="1"/>
          <p:nvPr/>
        </p:nvSpPr>
        <p:spPr>
          <a:xfrm>
            <a:off x="95250" y="612689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https://intelsius.com/news/covid-19-vaccine-role-dry-ice/</a:t>
            </a:r>
          </a:p>
        </p:txBody>
      </p:sp>
    </p:spTree>
    <p:extLst>
      <p:ext uri="{BB962C8B-B14F-4D97-AF65-F5344CB8AC3E}">
        <p14:creationId xmlns:p14="http://schemas.microsoft.com/office/powerpoint/2010/main" val="21630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CBB91E2-73D8-9288-4A8A-C3CB5934C992}"/>
              </a:ext>
            </a:extLst>
          </p:cNvPr>
          <p:cNvSpPr txBox="1"/>
          <p:nvPr/>
        </p:nvSpPr>
        <p:spPr>
          <a:xfrm>
            <a:off x="411310" y="4079297"/>
            <a:ext cx="11501916" cy="15086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310FA2-6790-D2B4-753D-1D81415B8F7A}"/>
              </a:ext>
            </a:extLst>
          </p:cNvPr>
          <p:cNvSpPr txBox="1"/>
          <p:nvPr/>
        </p:nvSpPr>
        <p:spPr>
          <a:xfrm>
            <a:off x="357611" y="1765693"/>
            <a:ext cx="9074438" cy="15086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C36A772A-0AC3-C89B-6F1D-552B24445C32}"/>
              </a:ext>
            </a:extLst>
          </p:cNvPr>
          <p:cNvSpPr/>
          <p:nvPr/>
        </p:nvSpPr>
        <p:spPr>
          <a:xfrm>
            <a:off x="2373713" y="1953159"/>
            <a:ext cx="1762041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52CA91E2-FC73-867D-B9A0-FB10E3EBE41C}"/>
              </a:ext>
            </a:extLst>
          </p:cNvPr>
          <p:cNvSpPr/>
          <p:nvPr/>
        </p:nvSpPr>
        <p:spPr>
          <a:xfrm>
            <a:off x="498881" y="1953159"/>
            <a:ext cx="2241232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26F99-52ED-D01E-FADB-C8173B2DC3CF}"/>
              </a:ext>
            </a:extLst>
          </p:cNvPr>
          <p:cNvSpPr txBox="1"/>
          <p:nvPr/>
        </p:nvSpPr>
        <p:spPr>
          <a:xfrm>
            <a:off x="1078236" y="2130562"/>
            <a:ext cx="1473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TI/TV </a:t>
            </a:r>
            <a:endParaRPr lang="en-US" altLang="ko-KR" sz="1400"/>
          </a:p>
          <a:p>
            <a:endParaRPr lang="en-US" altLang="ko-KR" sz="800"/>
          </a:p>
          <a:p>
            <a:r>
              <a:rPr lang="ko-KR" altLang="en-US" sz="1000"/>
              <a:t>Target Identification</a:t>
            </a:r>
            <a:r>
              <a:rPr lang="en-US" altLang="ko-KR" sz="1000"/>
              <a:t>, </a:t>
            </a:r>
          </a:p>
          <a:p>
            <a:r>
              <a:rPr lang="ko-KR" altLang="en-US" sz="900"/>
              <a:t> </a:t>
            </a:r>
            <a:r>
              <a:rPr lang="ko-KR" altLang="en-US" sz="1000"/>
              <a:t>Target Validation)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6EE7F-D99F-7BD8-0B5C-649A6C5AC794}"/>
              </a:ext>
            </a:extLst>
          </p:cNvPr>
          <p:cNvSpPr txBox="1"/>
          <p:nvPr/>
        </p:nvSpPr>
        <p:spPr>
          <a:xfrm>
            <a:off x="7781527" y="2222894"/>
            <a:ext cx="14732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</a:t>
            </a:r>
            <a:r>
              <a:rPr lang="en-US" altLang="ko-KR" sz="1400"/>
              <a:t>Clinical </a:t>
            </a:r>
          </a:p>
          <a:p>
            <a:r>
              <a:rPr lang="en-US" altLang="ko-KR" sz="1400"/>
              <a:t>Candidates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32E2B8AB-C00C-DAB6-D542-C4A90239F703}"/>
              </a:ext>
            </a:extLst>
          </p:cNvPr>
          <p:cNvSpPr/>
          <p:nvPr/>
        </p:nvSpPr>
        <p:spPr>
          <a:xfrm>
            <a:off x="3861428" y="1953159"/>
            <a:ext cx="1747609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65AF1-F663-8018-4C11-4BDCA694DA30}"/>
              </a:ext>
            </a:extLst>
          </p:cNvPr>
          <p:cNvSpPr txBox="1"/>
          <p:nvPr/>
        </p:nvSpPr>
        <p:spPr>
          <a:xfrm>
            <a:off x="4277023" y="2222894"/>
            <a:ext cx="1473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 </a:t>
            </a:r>
            <a:r>
              <a:rPr lang="en-US" altLang="ko-KR" sz="1400"/>
              <a:t>H2L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  <a:p>
            <a:r>
              <a:rPr lang="en-US" altLang="ko-KR" sz="800"/>
              <a:t>    (</a:t>
            </a:r>
            <a:r>
              <a:rPr lang="en-US" altLang="ko-KR" sz="1000"/>
              <a:t>Hit to Lead)</a:t>
            </a: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951A7E71-BB3B-EE8D-868B-D0CD9DD6A040}"/>
              </a:ext>
            </a:extLst>
          </p:cNvPr>
          <p:cNvSpPr/>
          <p:nvPr/>
        </p:nvSpPr>
        <p:spPr>
          <a:xfrm>
            <a:off x="5245729" y="1953159"/>
            <a:ext cx="2253049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53566-6860-4180-8ACB-F6A07CC9945A}"/>
              </a:ext>
            </a:extLst>
          </p:cNvPr>
          <p:cNvSpPr txBox="1"/>
          <p:nvPr/>
        </p:nvSpPr>
        <p:spPr>
          <a:xfrm>
            <a:off x="2876922" y="2254901"/>
            <a:ext cx="1473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  T</a:t>
            </a:r>
            <a:r>
              <a:rPr lang="en-US" altLang="ko-KR" sz="1400"/>
              <a:t>2H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600"/>
          </a:p>
          <a:p>
            <a:r>
              <a:rPr lang="en-US" altLang="ko-KR" sz="800"/>
              <a:t>      (</a:t>
            </a:r>
            <a:r>
              <a:rPr lang="en-US" altLang="ko-KR" sz="1000"/>
              <a:t>Test to Hit)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50DFD42-13C8-9F84-92B2-33B3F8744407}"/>
              </a:ext>
            </a:extLst>
          </p:cNvPr>
          <p:cNvSpPr/>
          <p:nvPr/>
        </p:nvSpPr>
        <p:spPr>
          <a:xfrm>
            <a:off x="7093621" y="1946347"/>
            <a:ext cx="2209924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D0D90-32E9-8B1F-7B4B-6081D4D98B77}"/>
              </a:ext>
            </a:extLst>
          </p:cNvPr>
          <p:cNvSpPr txBox="1"/>
          <p:nvPr/>
        </p:nvSpPr>
        <p:spPr>
          <a:xfrm>
            <a:off x="5891575" y="2226965"/>
            <a:ext cx="14732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     </a:t>
            </a:r>
            <a:r>
              <a:rPr lang="en-US" altLang="ko-KR" sz="1300"/>
              <a:t>Lead</a:t>
            </a:r>
            <a:r>
              <a:rPr lang="ko-KR" altLang="en-US" sz="1300"/>
              <a:t> </a:t>
            </a:r>
            <a:r>
              <a:rPr lang="en-US" altLang="ko-KR" sz="1300"/>
              <a:t>Optimization</a:t>
            </a:r>
            <a:r>
              <a:rPr lang="ko-KR" altLang="en-US" sz="1300"/>
              <a:t> </a:t>
            </a:r>
            <a:endParaRPr lang="en-US" altLang="ko-KR" sz="1300"/>
          </a:p>
          <a:p>
            <a:endParaRPr lang="en-US" altLang="ko-KR" sz="1300"/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B8B9C6DD-5529-C540-3FB7-7D10440670D2}"/>
              </a:ext>
            </a:extLst>
          </p:cNvPr>
          <p:cNvSpPr/>
          <p:nvPr/>
        </p:nvSpPr>
        <p:spPr>
          <a:xfrm>
            <a:off x="531509" y="4181102"/>
            <a:ext cx="2590824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62FE5E-B8C9-F718-0D77-8E2AA3563AE3}"/>
              </a:ext>
            </a:extLst>
          </p:cNvPr>
          <p:cNvSpPr txBox="1"/>
          <p:nvPr/>
        </p:nvSpPr>
        <p:spPr>
          <a:xfrm>
            <a:off x="894826" y="4473201"/>
            <a:ext cx="212002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</a:t>
            </a:r>
            <a:r>
              <a:rPr lang="en-US" altLang="ko-KR" sz="1400"/>
              <a:t>GLP Toxicology Test</a:t>
            </a:r>
          </a:p>
          <a:p>
            <a:endParaRPr lang="en-US" altLang="ko-KR" sz="600"/>
          </a:p>
          <a:p>
            <a:r>
              <a:rPr lang="en-US" altLang="ko-KR" sz="800"/>
              <a:t>            </a:t>
            </a:r>
            <a:r>
              <a:rPr lang="en-US" altLang="ko-KR" sz="900" b="1"/>
              <a:t>(good lab practices)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66E40CE7-E301-2F84-948E-AEED70E2436B}"/>
              </a:ext>
            </a:extLst>
          </p:cNvPr>
          <p:cNvSpPr/>
          <p:nvPr/>
        </p:nvSpPr>
        <p:spPr>
          <a:xfrm>
            <a:off x="2710820" y="4181102"/>
            <a:ext cx="2332787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1B879-E3C6-08AD-804B-70D5EF210B76}"/>
              </a:ext>
            </a:extLst>
          </p:cNvPr>
          <p:cNvSpPr txBox="1"/>
          <p:nvPr/>
        </p:nvSpPr>
        <p:spPr>
          <a:xfrm>
            <a:off x="3242532" y="4440527"/>
            <a:ext cx="212002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   </a:t>
            </a:r>
            <a:r>
              <a:rPr lang="en-US" altLang="ko-KR" sz="1400"/>
              <a:t>IND Application</a:t>
            </a:r>
          </a:p>
          <a:p>
            <a:endParaRPr lang="en-US" altLang="ko-KR" sz="600"/>
          </a:p>
          <a:p>
            <a:r>
              <a:rPr lang="en-US" altLang="ko-KR" sz="800"/>
              <a:t>      </a:t>
            </a:r>
            <a:r>
              <a:rPr lang="en-US" altLang="ko-KR" sz="900" b="1"/>
              <a:t>(Investigational </a:t>
            </a:r>
          </a:p>
          <a:p>
            <a:r>
              <a:rPr lang="en-US" altLang="ko-KR" sz="900" b="1"/>
              <a:t>       New Drug)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96CC9E-B94B-7959-B64C-5ECAE1D69BD2}"/>
              </a:ext>
            </a:extLst>
          </p:cNvPr>
          <p:cNvGrpSpPr/>
          <p:nvPr/>
        </p:nvGrpSpPr>
        <p:grpSpPr>
          <a:xfrm>
            <a:off x="1831545" y="3467980"/>
            <a:ext cx="6081974" cy="584200"/>
            <a:chOff x="1328249" y="3778250"/>
            <a:chExt cx="6081974" cy="584200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D592DD3-8B74-5FDC-F855-90A626C528BC}"/>
                </a:ext>
              </a:extLst>
            </p:cNvPr>
            <p:cNvCxnSpPr>
              <a:cxnSpLocks/>
            </p:cNvCxnSpPr>
            <p:nvPr/>
          </p:nvCxnSpPr>
          <p:spPr>
            <a:xfrm>
              <a:off x="7401718" y="3778250"/>
              <a:ext cx="0" cy="2921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CF9F717-8361-A08F-398D-F7BB207F8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0FC558A-867B-5B6B-26B7-86F0F72DF765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605C112-A1B1-C7A1-594B-69CCCCCA8CD3}"/>
              </a:ext>
            </a:extLst>
          </p:cNvPr>
          <p:cNvSpPr txBox="1"/>
          <p:nvPr/>
        </p:nvSpPr>
        <p:spPr>
          <a:xfrm>
            <a:off x="7965243" y="1473632"/>
            <a:ext cx="1633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Investigate: Efficacy</a:t>
            </a:r>
            <a:endParaRPr lang="ko-KR" altLang="en-US" sz="1000" b="1"/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4CEF3FB4-0FA1-6165-5B40-2942BB44E9FC}"/>
              </a:ext>
            </a:extLst>
          </p:cNvPr>
          <p:cNvSpPr/>
          <p:nvPr/>
        </p:nvSpPr>
        <p:spPr>
          <a:xfrm>
            <a:off x="4656862" y="4186658"/>
            <a:ext cx="2349338" cy="1162050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A8B501-8014-586E-3992-DBF75AB7B7FC}"/>
              </a:ext>
            </a:extLst>
          </p:cNvPr>
          <p:cNvCxnSpPr>
            <a:cxnSpLocks/>
          </p:cNvCxnSpPr>
          <p:nvPr/>
        </p:nvCxnSpPr>
        <p:spPr>
          <a:xfrm flipV="1">
            <a:off x="3818205" y="5425393"/>
            <a:ext cx="0" cy="325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668DE7-A9C3-204B-BE82-2BAF462DB651}"/>
              </a:ext>
            </a:extLst>
          </p:cNvPr>
          <p:cNvSpPr txBox="1"/>
          <p:nvPr/>
        </p:nvSpPr>
        <p:spPr>
          <a:xfrm>
            <a:off x="2976012" y="5782671"/>
            <a:ext cx="29792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Regulation Science</a:t>
            </a:r>
            <a:endParaRPr lang="ko-KR" altLang="en-US" sz="13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25E506-F7B5-CE3B-E12C-3C1B026CCB3C}"/>
              </a:ext>
            </a:extLst>
          </p:cNvPr>
          <p:cNvGrpSpPr/>
          <p:nvPr/>
        </p:nvGrpSpPr>
        <p:grpSpPr>
          <a:xfrm>
            <a:off x="1431887" y="1573803"/>
            <a:ext cx="1727864" cy="297042"/>
            <a:chOff x="1328249" y="4065408"/>
            <a:chExt cx="6081974" cy="297042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4E170E4-0EDC-8CEA-ADDC-6FF7980A13C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191" y="4065408"/>
              <a:ext cx="0" cy="29210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709A0EE-8EF7-AB4A-A0DB-8944E9EA3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28FD8AD-7096-15D9-3765-F5FD285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5D2DD8-3062-1117-216C-20AA78A4DC18}"/>
              </a:ext>
            </a:extLst>
          </p:cNvPr>
          <p:cNvSpPr txBox="1"/>
          <p:nvPr/>
        </p:nvSpPr>
        <p:spPr>
          <a:xfrm>
            <a:off x="1357819" y="1160843"/>
            <a:ext cx="310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/>
              <a:t>PDD</a:t>
            </a:r>
            <a:r>
              <a:rPr lang="ko-KR" altLang="en-US" sz="900" b="1"/>
              <a:t> </a:t>
            </a:r>
            <a:r>
              <a:rPr lang="en-US" altLang="ko-KR" sz="900" b="1"/>
              <a:t>(phenotypic</a:t>
            </a:r>
            <a:r>
              <a:rPr lang="ko-KR" altLang="en-US" sz="900" b="1"/>
              <a:t> </a:t>
            </a:r>
            <a:r>
              <a:rPr lang="en-US" altLang="ko-KR" sz="900" b="1"/>
              <a:t>drug</a:t>
            </a:r>
            <a:r>
              <a:rPr lang="ko-KR" altLang="en-US" sz="900" b="1"/>
              <a:t> </a:t>
            </a:r>
            <a:r>
              <a:rPr lang="en-US" altLang="ko-KR" sz="900" b="1"/>
              <a:t>discovery)</a:t>
            </a:r>
            <a:r>
              <a:rPr lang="ko-KR" altLang="en-US" sz="900" b="1"/>
              <a:t> </a:t>
            </a:r>
            <a:endParaRPr lang="en-US" altLang="ko-KR" sz="900" b="1"/>
          </a:p>
          <a:p>
            <a:r>
              <a:rPr lang="en-US" altLang="ko-KR" sz="900" b="1"/>
              <a:t>(PDD </a:t>
            </a:r>
            <a:r>
              <a:rPr lang="en-US" altLang="ko-KR" sz="900" b="1">
                <a:sym typeface="Wingdings" panose="05000000000000000000" pitchFamily="2" charset="2"/>
              </a:rPr>
              <a:t> Hit Analysis  Target Deconvolution</a:t>
            </a:r>
            <a:endParaRPr lang="ko-KR" altLang="en-US" sz="900" b="1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F343BAB-35FC-64F9-87D1-F89703E1CF2A}"/>
              </a:ext>
            </a:extLst>
          </p:cNvPr>
          <p:cNvGrpSpPr/>
          <p:nvPr/>
        </p:nvGrpSpPr>
        <p:grpSpPr>
          <a:xfrm rot="10800000">
            <a:off x="1466415" y="2899179"/>
            <a:ext cx="1727864" cy="297042"/>
            <a:chOff x="1328249" y="4065408"/>
            <a:chExt cx="6081974" cy="297042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7198879-C2E2-91DC-13AD-883B0126FAFC}"/>
                </a:ext>
              </a:extLst>
            </p:cNvPr>
            <p:cNvCxnSpPr>
              <a:cxnSpLocks/>
            </p:cNvCxnSpPr>
            <p:nvPr/>
          </p:nvCxnSpPr>
          <p:spPr>
            <a:xfrm>
              <a:off x="7368191" y="4065408"/>
              <a:ext cx="0" cy="29210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77A75CE-E34D-CE98-3E3C-66B2658ADE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249" y="4070350"/>
              <a:ext cx="6081974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4C04580-B6A3-1659-7D90-95E256B275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1650" y="4070350"/>
              <a:ext cx="0" cy="2921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B90CE43-913C-FF8B-DC3C-1A5ECEE49471}"/>
              </a:ext>
            </a:extLst>
          </p:cNvPr>
          <p:cNvSpPr txBox="1"/>
          <p:nvPr/>
        </p:nvSpPr>
        <p:spPr>
          <a:xfrm>
            <a:off x="1442171" y="3301697"/>
            <a:ext cx="233151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/>
              <a:t>TDD</a:t>
            </a:r>
            <a:r>
              <a:rPr lang="ko-KR" altLang="en-US" sz="800" b="1"/>
              <a:t> </a:t>
            </a:r>
            <a:r>
              <a:rPr lang="en-US" altLang="ko-KR" sz="800" b="1"/>
              <a:t>(Target-based drug discovery)</a:t>
            </a:r>
            <a:r>
              <a:rPr lang="ko-KR" altLang="en-US" sz="800" b="1"/>
              <a:t> </a:t>
            </a:r>
            <a:endParaRPr lang="en-US" altLang="ko-KR" sz="800" b="1"/>
          </a:p>
          <a:p>
            <a:endParaRPr lang="en-US" altLang="ko-KR" sz="200" b="1"/>
          </a:p>
          <a:p>
            <a:r>
              <a:rPr lang="en-US" altLang="ko-KR" sz="700" b="1"/>
              <a:t>      (TI/TV </a:t>
            </a:r>
            <a:r>
              <a:rPr lang="en-US" altLang="ko-KR" sz="700" b="1">
                <a:sym typeface="Wingdings" panose="05000000000000000000" pitchFamily="2" charset="2"/>
              </a:rPr>
              <a:t> Screening Campaign)</a:t>
            </a:r>
            <a:endParaRPr lang="ko-KR" altLang="en-US" sz="700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1B69B7-D023-68D2-C119-631DC2545AF8}"/>
              </a:ext>
            </a:extLst>
          </p:cNvPr>
          <p:cNvSpPr txBox="1"/>
          <p:nvPr/>
        </p:nvSpPr>
        <p:spPr>
          <a:xfrm>
            <a:off x="4798666" y="4457165"/>
            <a:ext cx="21200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+mj-lt"/>
              </a:rPr>
              <a:t>   </a:t>
            </a:r>
            <a:r>
              <a:rPr lang="en-US" altLang="ko-KR" sz="1200" b="0" i="0">
                <a:effectLst/>
                <a:latin typeface="+mj-lt"/>
              </a:rPr>
              <a:t>First-in-human (FIH) </a:t>
            </a:r>
          </a:p>
          <a:p>
            <a:pPr algn="ctr"/>
            <a:r>
              <a:rPr lang="en-US" altLang="ko-KR" sz="1200">
                <a:latin typeface="+mj-lt"/>
              </a:rPr>
              <a:t>   C</a:t>
            </a:r>
            <a:r>
              <a:rPr lang="en-US" altLang="ko-KR" sz="1200" b="0" i="0">
                <a:effectLst/>
                <a:latin typeface="+mj-lt"/>
              </a:rPr>
              <a:t>linical Trial</a:t>
            </a:r>
          </a:p>
          <a:p>
            <a:pPr algn="ctr"/>
            <a:r>
              <a:rPr lang="en-US" altLang="ko-KR" sz="1200" b="0" i="0">
                <a:effectLst/>
                <a:latin typeface="+mj-lt"/>
              </a:rPr>
              <a:t>   Phase I</a:t>
            </a:r>
            <a:endParaRPr lang="en-US" altLang="ko-KR" sz="1200">
              <a:latin typeface="+mj-lt"/>
            </a:endParaRPr>
          </a:p>
          <a:p>
            <a:pPr algn="ctr"/>
            <a:endParaRPr lang="en-US" altLang="ko-KR" sz="600"/>
          </a:p>
          <a:p>
            <a:pPr algn="ctr"/>
            <a:r>
              <a:rPr lang="en-US" altLang="ko-KR" sz="800"/>
              <a:t>    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13B7C33-EF3C-657C-A60A-0F9D082E587F}"/>
              </a:ext>
            </a:extLst>
          </p:cNvPr>
          <p:cNvGrpSpPr/>
          <p:nvPr/>
        </p:nvGrpSpPr>
        <p:grpSpPr>
          <a:xfrm>
            <a:off x="6621233" y="4173527"/>
            <a:ext cx="2291488" cy="1162050"/>
            <a:chOff x="6944942" y="4773920"/>
            <a:chExt cx="2291488" cy="1162050"/>
          </a:xfrm>
        </p:grpSpPr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5C347BCC-FF8E-12FD-EC2A-AC3D218992BD}"/>
                </a:ext>
              </a:extLst>
            </p:cNvPr>
            <p:cNvSpPr/>
            <p:nvPr/>
          </p:nvSpPr>
          <p:spPr>
            <a:xfrm>
              <a:off x="6944942" y="4773920"/>
              <a:ext cx="2291488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AA542B-2736-F970-61D3-695BDB065934}"/>
                </a:ext>
              </a:extLst>
            </p:cNvPr>
            <p:cNvSpPr txBox="1"/>
            <p:nvPr/>
          </p:nvSpPr>
          <p:spPr>
            <a:xfrm>
              <a:off x="7482192" y="5073594"/>
              <a:ext cx="167507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i="0">
                  <a:effectLst/>
                  <a:latin typeface="+mj-lt"/>
                </a:rPr>
                <a:t> </a:t>
              </a:r>
              <a:r>
                <a:rPr lang="en-US" altLang="ko-KR" sz="1400">
                  <a:latin typeface="+mj-lt"/>
                </a:rPr>
                <a:t>   C</a:t>
              </a:r>
              <a:r>
                <a:rPr lang="en-US" altLang="ko-KR" sz="1400" b="0" i="0">
                  <a:effectLst/>
                  <a:latin typeface="+mj-lt"/>
                </a:rPr>
                <a:t>linical Trials</a:t>
              </a:r>
            </a:p>
            <a:p>
              <a:r>
                <a:rPr lang="en-US" altLang="ko-KR" sz="1400">
                  <a:latin typeface="+mj-lt"/>
                </a:rPr>
                <a:t>    </a:t>
              </a:r>
              <a:r>
                <a:rPr lang="en-US" altLang="ko-KR" sz="1400" b="0" i="0">
                  <a:effectLst/>
                  <a:latin typeface="+mj-lt"/>
                </a:rPr>
                <a:t>(Phases II, III)</a:t>
              </a:r>
              <a:endParaRPr lang="en-US" altLang="ko-KR" sz="1400">
                <a:latin typeface="+mj-lt"/>
              </a:endParaRPr>
            </a:p>
            <a:p>
              <a:endParaRPr lang="en-US" altLang="ko-KR" sz="600"/>
            </a:p>
            <a:p>
              <a:r>
                <a:rPr lang="en-US" altLang="ko-KR" sz="800"/>
                <a:t>    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8232315-E410-C1C1-E1B4-B6A124D49584}"/>
              </a:ext>
            </a:extLst>
          </p:cNvPr>
          <p:cNvGrpSpPr/>
          <p:nvPr/>
        </p:nvGrpSpPr>
        <p:grpSpPr>
          <a:xfrm>
            <a:off x="8496315" y="4181102"/>
            <a:ext cx="2243735" cy="1162050"/>
            <a:chOff x="8847685" y="4773920"/>
            <a:chExt cx="2243735" cy="1162050"/>
          </a:xfrm>
        </p:grpSpPr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0DD449F4-0A00-F47F-D677-B502916C2266}"/>
                </a:ext>
              </a:extLst>
            </p:cNvPr>
            <p:cNvSpPr/>
            <p:nvPr/>
          </p:nvSpPr>
          <p:spPr>
            <a:xfrm>
              <a:off x="8847685" y="4773920"/>
              <a:ext cx="1929706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97CECE5-D379-8F15-0918-278D27BB61F6}"/>
                </a:ext>
              </a:extLst>
            </p:cNvPr>
            <p:cNvGrpSpPr/>
            <p:nvPr/>
          </p:nvGrpSpPr>
          <p:grpSpPr>
            <a:xfrm>
              <a:off x="9407581" y="5027153"/>
              <a:ext cx="1683839" cy="671480"/>
              <a:chOff x="9407581" y="5027153"/>
              <a:chExt cx="1683839" cy="67148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FDECCB-5A86-64D4-404C-815E0C3F1919}"/>
                  </a:ext>
                </a:extLst>
              </p:cNvPr>
              <p:cNvSpPr txBox="1"/>
              <p:nvPr/>
            </p:nvSpPr>
            <p:spPr>
              <a:xfrm>
                <a:off x="9407581" y="5329301"/>
                <a:ext cx="1598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/>
                  <a:t>(Clinical Study </a:t>
                </a:r>
              </a:p>
              <a:p>
                <a:r>
                  <a:rPr lang="en-US" altLang="ko-KR" sz="900" b="1"/>
                  <a:t>     Report)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D73B9F-1D82-3139-B178-288CD4767206}"/>
                  </a:ext>
                </a:extLst>
              </p:cNvPr>
              <p:cNvSpPr txBox="1"/>
              <p:nvPr/>
            </p:nvSpPr>
            <p:spPr>
              <a:xfrm>
                <a:off x="9559864" y="5027153"/>
                <a:ext cx="1531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CSR</a:t>
                </a:r>
                <a:endParaRPr lang="ko-KR" altLang="en-US"/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F370EEC-5E20-1DDE-9CB1-CF49803A6259}"/>
              </a:ext>
            </a:extLst>
          </p:cNvPr>
          <p:cNvGrpSpPr/>
          <p:nvPr/>
        </p:nvGrpSpPr>
        <p:grpSpPr>
          <a:xfrm>
            <a:off x="10011219" y="4177430"/>
            <a:ext cx="2152750" cy="1162050"/>
            <a:chOff x="8847685" y="4773920"/>
            <a:chExt cx="2355305" cy="1162050"/>
          </a:xfrm>
        </p:grpSpPr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88156FB6-7D44-2E87-048F-21D46C3B6040}"/>
                </a:ext>
              </a:extLst>
            </p:cNvPr>
            <p:cNvSpPr/>
            <p:nvPr/>
          </p:nvSpPr>
          <p:spPr>
            <a:xfrm>
              <a:off x="8847685" y="4773920"/>
              <a:ext cx="1929706" cy="1162050"/>
            </a:xfrm>
            <a:prstGeom prst="chevr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5446035-2BCB-C30D-2104-1CF47D4E234A}"/>
                </a:ext>
              </a:extLst>
            </p:cNvPr>
            <p:cNvGrpSpPr/>
            <p:nvPr/>
          </p:nvGrpSpPr>
          <p:grpSpPr>
            <a:xfrm>
              <a:off x="9604406" y="5009808"/>
              <a:ext cx="1598584" cy="667389"/>
              <a:chOff x="9604406" y="5009808"/>
              <a:chExt cx="1598584" cy="66738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0A3F2B-9CF6-DA82-E664-E1AF9BB0B49A}"/>
                  </a:ext>
                </a:extLst>
              </p:cNvPr>
              <p:cNvSpPr txBox="1"/>
              <p:nvPr/>
            </p:nvSpPr>
            <p:spPr>
              <a:xfrm>
                <a:off x="9604406" y="5307865"/>
                <a:ext cx="1598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/>
                  <a:t>(New Drug </a:t>
                </a:r>
              </a:p>
              <a:p>
                <a:r>
                  <a:rPr lang="en-US" altLang="ko-KR" sz="900"/>
                  <a:t>Application)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4E3E53-7458-169F-98EC-5815A96A79C2}"/>
                  </a:ext>
                </a:extLst>
              </p:cNvPr>
              <p:cNvSpPr txBox="1"/>
              <p:nvPr/>
            </p:nvSpPr>
            <p:spPr>
              <a:xfrm>
                <a:off x="9615224" y="5009808"/>
                <a:ext cx="1531556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/>
                  <a:t>NDA</a:t>
                </a:r>
                <a:endParaRPr lang="ko-KR" altLang="en-US" sz="1500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14F54D-65B9-9062-F23B-E8A8E8DA433A}"/>
              </a:ext>
            </a:extLst>
          </p:cNvPr>
          <p:cNvSpPr txBox="1"/>
          <p:nvPr/>
        </p:nvSpPr>
        <p:spPr>
          <a:xfrm>
            <a:off x="10522544" y="3763350"/>
            <a:ext cx="1669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Investigate: Toxicity</a:t>
            </a:r>
            <a:endParaRPr lang="ko-KR" altLang="en-US" sz="1000" b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0F6377-9C5D-CB40-D412-FB1D710A8C26}"/>
              </a:ext>
            </a:extLst>
          </p:cNvPr>
          <p:cNvSpPr txBox="1"/>
          <p:nvPr/>
        </p:nvSpPr>
        <p:spPr>
          <a:xfrm>
            <a:off x="5013664" y="1133488"/>
            <a:ext cx="236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R&amp;D Cycle: </a:t>
            </a:r>
          </a:p>
          <a:p>
            <a:r>
              <a:rPr lang="en-US" altLang="ko-KR" sz="900" b="1"/>
              <a:t>Design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Make (Synthesize)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Test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Design </a:t>
            </a:r>
            <a:r>
              <a:rPr lang="en-US" altLang="ko-KR" sz="900" b="1">
                <a:sym typeface="Wingdings" panose="05000000000000000000" pitchFamily="2" charset="2"/>
              </a:rPr>
              <a:t></a:t>
            </a:r>
            <a:r>
              <a:rPr lang="en-US" altLang="ko-KR" sz="900" b="1"/>
              <a:t> [...]</a:t>
            </a:r>
            <a:endParaRPr lang="ko-KR" altLang="en-US" sz="900" b="1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4D1D44A3-9329-0E3F-2B54-528AF3BCB401}"/>
              </a:ext>
            </a:extLst>
          </p:cNvPr>
          <p:cNvSpPr/>
          <p:nvPr/>
        </p:nvSpPr>
        <p:spPr>
          <a:xfrm>
            <a:off x="5609037" y="1639741"/>
            <a:ext cx="1164292" cy="238773"/>
          </a:xfrm>
          <a:custGeom>
            <a:avLst/>
            <a:gdLst>
              <a:gd name="connsiteX0" fmla="*/ 0 w 726281"/>
              <a:gd name="connsiteY0" fmla="*/ 323856 h 323856"/>
              <a:gd name="connsiteX1" fmla="*/ 404812 w 726281"/>
              <a:gd name="connsiteY1" fmla="*/ 6 h 323856"/>
              <a:gd name="connsiteX2" fmla="*/ 726281 w 726281"/>
              <a:gd name="connsiteY2" fmla="*/ 316712 h 32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281" h="323856">
                <a:moveTo>
                  <a:pt x="0" y="323856"/>
                </a:moveTo>
                <a:cubicBezTo>
                  <a:pt x="141882" y="162526"/>
                  <a:pt x="283765" y="1197"/>
                  <a:pt x="404812" y="6"/>
                </a:cubicBezTo>
                <a:cubicBezTo>
                  <a:pt x="525859" y="-1185"/>
                  <a:pt x="626070" y="157763"/>
                  <a:pt x="726281" y="31671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D61B0-2672-125F-D898-8A003D19204C}"/>
              </a:ext>
            </a:extLst>
          </p:cNvPr>
          <p:cNvSpPr txBox="1"/>
          <p:nvPr/>
        </p:nvSpPr>
        <p:spPr>
          <a:xfrm>
            <a:off x="152835" y="250774"/>
            <a:ext cx="118863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/>
              <a:t>보통 신약 개발은 임상 3상을 거친 후</a:t>
            </a:r>
            <a:r>
              <a:rPr lang="en-US" altLang="ko-KR" sz="1500" b="1"/>
              <a:t>, </a:t>
            </a:r>
            <a:r>
              <a:rPr lang="ko-KR" altLang="en-US" sz="1500" b="1"/>
              <a:t>허가를 받는 과정까지 대략 17년 정도가 걸리며</a:t>
            </a:r>
            <a:r>
              <a:rPr lang="en-US" altLang="ko-KR" sz="1500" b="1"/>
              <a:t>, </a:t>
            </a:r>
            <a:r>
              <a:rPr lang="ko-KR" altLang="en-US" sz="1500" b="1"/>
              <a:t>또한 1만 개 후보 중에 성공하는 것은 3개 정도에 불과합니다</a:t>
            </a:r>
            <a:r>
              <a:rPr lang="en-US" altLang="ko-KR" sz="1500" b="1"/>
              <a:t>. 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181907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790B-8B40-52A8-BCBC-EDC51FD5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2D149D-0443-3C90-7CE8-5E7071037CE2}"/>
              </a:ext>
            </a:extLst>
          </p:cNvPr>
          <p:cNvGrpSpPr/>
          <p:nvPr/>
        </p:nvGrpSpPr>
        <p:grpSpPr>
          <a:xfrm>
            <a:off x="408845" y="4398728"/>
            <a:ext cx="9296400" cy="1216607"/>
            <a:chOff x="465995" y="4110983"/>
            <a:chExt cx="9296400" cy="1216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2B1EC4-A69E-7238-6F64-FE28A9105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995" y="4110983"/>
              <a:ext cx="9296400" cy="121144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AF7B7A0-D82D-CBB4-8D15-11204DC37FB4}"/>
                </a:ext>
              </a:extLst>
            </p:cNvPr>
            <p:cNvCxnSpPr>
              <a:cxnSpLocks/>
            </p:cNvCxnSpPr>
            <p:nvPr/>
          </p:nvCxnSpPr>
          <p:spPr>
            <a:xfrm>
              <a:off x="1571265" y="4745434"/>
              <a:ext cx="428966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43A520D-F360-4CF6-4FAC-C1A2C1304BB1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5" y="5028009"/>
              <a:ext cx="539493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30A4A62-AA20-0D6D-9C70-370F793ED4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5" y="5327590"/>
              <a:ext cx="67920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C5A37A-5A97-992E-A005-80437EC2137F}"/>
                </a:ext>
              </a:extLst>
            </p:cNvPr>
            <p:cNvCxnSpPr>
              <a:cxnSpLocks/>
            </p:cNvCxnSpPr>
            <p:nvPr/>
          </p:nvCxnSpPr>
          <p:spPr>
            <a:xfrm>
              <a:off x="7552595" y="5014118"/>
              <a:ext cx="1886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FC2FE8A-FC6B-BB5E-2646-8A470176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2" y="1369921"/>
            <a:ext cx="7172325" cy="2826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8DAB90-DBCD-B711-35B9-385A707B3FCC}"/>
              </a:ext>
            </a:extLst>
          </p:cNvPr>
          <p:cNvSpPr txBox="1"/>
          <p:nvPr/>
        </p:nvSpPr>
        <p:spPr>
          <a:xfrm>
            <a:off x="154727" y="223767"/>
            <a:ext cx="11656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3. Conclusion</a:t>
            </a:r>
            <a:r>
              <a:rPr lang="en-US" altLang="ko-KR" sz="1600"/>
              <a:t>.</a:t>
            </a:r>
            <a:r>
              <a:rPr lang="ko-KR" altLang="en-US" sz="1600"/>
              <a:t> 양자컴퓨터를 활용해 보건 분야의 난제들을 해결하고, 특정 인류가 소외되는 일 없이 공영할 수 있도록 노력이 필요합니다. </a:t>
            </a:r>
          </a:p>
        </p:txBody>
      </p:sp>
      <p:pic>
        <p:nvPicPr>
          <p:cNvPr id="8194" name="Picture 2" descr="Rare genetic disorders - Murdoch Children's Research Institute">
            <a:extLst>
              <a:ext uri="{FF2B5EF4-FFF2-40B4-BE49-F238E27FC236}">
                <a16:creationId xmlns:a16="http://schemas.microsoft.com/office/drawing/2014/main" id="{780F0041-A741-B0BE-7374-FCFD2E2E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23" y="1459996"/>
            <a:ext cx="3379243" cy="26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C0DE6E-8B61-8CD7-F946-BC91746C66E2}"/>
              </a:ext>
            </a:extLst>
          </p:cNvPr>
          <p:cNvSpPr txBox="1"/>
          <p:nvPr/>
        </p:nvSpPr>
        <p:spPr>
          <a:xfrm>
            <a:off x="213217" y="6527202"/>
            <a:ext cx="96876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https://www.mcri.edu.au/impact/a-z-child-adolescent-health/o-r/rare-genetic-disorders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7879E-8725-3BDE-0528-226F31FCFB2B}"/>
              </a:ext>
            </a:extLst>
          </p:cNvPr>
          <p:cNvSpPr txBox="1"/>
          <p:nvPr/>
        </p:nvSpPr>
        <p:spPr>
          <a:xfrm>
            <a:off x="337042" y="5744991"/>
            <a:ext cx="9368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>
                <a:effectLst/>
                <a:latin typeface="fkGroteskNeue"/>
              </a:rPr>
              <a:t>Saha, Sujata, et al. "Trends in Maternal Mortality, 2000–2020: Estimates by WHO, UNICEF, UNFPA, World Bank Group, and UNDESA/Population Division." The Lancet Global Health, 22 Feb. 2024, </a:t>
            </a:r>
            <a:r>
              <a:rPr lang="en-US" altLang="ko-KR" sz="1000" i="0">
                <a:effectLst/>
                <a:latin typeface="fkGroteskNeue"/>
                <a:hlinkClick r:id="rId5"/>
              </a:rPr>
              <a:t>www.thelancet.com/journals/langlo/article/PIIS2214-109X(24)00056-1/fulltext</a:t>
            </a:r>
            <a:r>
              <a:rPr lang="en-US" altLang="ko-KR" sz="1000" i="0">
                <a:effectLst/>
                <a:latin typeface="fkGroteskNeue"/>
              </a:rPr>
              <a:t>. Accessed 23 Feb. 2025.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69468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atment costs affect care choice">
            <a:extLst>
              <a:ext uri="{FF2B5EF4-FFF2-40B4-BE49-F238E27FC236}">
                <a16:creationId xmlns:a16="http://schemas.microsoft.com/office/drawing/2014/main" id="{DD626667-3E7E-6F28-98E0-4CA838E7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0" y="1223699"/>
            <a:ext cx="5284463" cy="42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40723-612D-C580-7BE5-6665A2208B80}"/>
              </a:ext>
            </a:extLst>
          </p:cNvPr>
          <p:cNvSpPr txBox="1"/>
          <p:nvPr/>
        </p:nvSpPr>
        <p:spPr>
          <a:xfrm>
            <a:off x="0" y="63934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https://www.managedhealthcareexecutive.com/view/fda-approves-carvykti-for-earlier-treatment-in-multiple-myeloma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71AF58-7503-2513-35D5-C3BB90805286}"/>
              </a:ext>
            </a:extLst>
          </p:cNvPr>
          <p:cNvGrpSpPr/>
          <p:nvPr/>
        </p:nvGrpSpPr>
        <p:grpSpPr>
          <a:xfrm>
            <a:off x="6419928" y="1422563"/>
            <a:ext cx="5341709" cy="1946978"/>
            <a:chOff x="6421213" y="1283382"/>
            <a:chExt cx="5341709" cy="1946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E31D44-845C-3503-5C68-D187A695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1213" y="1283382"/>
              <a:ext cx="5341709" cy="194697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28" name="Picture 4" descr="5-year anniversary of Kymriah's FDA approval for cancer | Alliance for  Cancer Gene Therapy">
              <a:extLst>
                <a:ext uri="{FF2B5EF4-FFF2-40B4-BE49-F238E27FC236}">
                  <a16:creationId xmlns:a16="http://schemas.microsoft.com/office/drawing/2014/main" id="{5F9FADF8-62B7-44A9-0574-92CF09FC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434" y="1687752"/>
              <a:ext cx="2188933" cy="109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5598E0-EEEC-E58D-D769-B32992AFDF8A}"/>
              </a:ext>
            </a:extLst>
          </p:cNvPr>
          <p:cNvGrpSpPr/>
          <p:nvPr/>
        </p:nvGrpSpPr>
        <p:grpSpPr>
          <a:xfrm>
            <a:off x="6325963" y="3778681"/>
            <a:ext cx="5529640" cy="2385530"/>
            <a:chOff x="6421213" y="3540556"/>
            <a:chExt cx="5529640" cy="23855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434EADE-02CE-F272-0827-90803631AF4B}"/>
                </a:ext>
              </a:extLst>
            </p:cNvPr>
            <p:cNvGrpSpPr/>
            <p:nvPr/>
          </p:nvGrpSpPr>
          <p:grpSpPr>
            <a:xfrm>
              <a:off x="6421213" y="3540556"/>
              <a:ext cx="5529640" cy="1495902"/>
              <a:chOff x="6233282" y="3627641"/>
              <a:chExt cx="5869662" cy="161110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2216243-AFFA-C5E4-E542-DCC66BFC2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3282" y="3627641"/>
                <a:ext cx="5869662" cy="161110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0FDF8F-CDD1-24AC-0561-D52DD8516C7F}"/>
                  </a:ext>
                </a:extLst>
              </p:cNvPr>
              <p:cNvSpPr txBox="1"/>
              <p:nvPr/>
            </p:nvSpPr>
            <p:spPr>
              <a:xfrm>
                <a:off x="6281737" y="4695826"/>
                <a:ext cx="4888707" cy="2738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000"/>
              </a:p>
            </p:txBody>
          </p:sp>
        </p:grpSp>
        <p:pic>
          <p:nvPicPr>
            <p:cNvPr id="1030" name="Picture 6" descr="传奇生物BCMA CAR-T药物Carvykti日本上市获批-和元生物">
              <a:extLst>
                <a:ext uri="{FF2B5EF4-FFF2-40B4-BE49-F238E27FC236}">
                  <a16:creationId xmlns:a16="http://schemas.microsoft.com/office/drawing/2014/main" id="{2E8351C3-84C7-9CC6-0C3D-DBAA48325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5595" y="5269192"/>
              <a:ext cx="2252208" cy="65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0806F5-BBB2-AAEC-9803-1FBC441ACE89}"/>
              </a:ext>
            </a:extLst>
          </p:cNvPr>
          <p:cNvSpPr txBox="1"/>
          <p:nvPr/>
        </p:nvSpPr>
        <p:spPr>
          <a:xfrm>
            <a:off x="-1" y="614721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https://www.onclive.com/view/novartis-sets-a-price-of-475000-for-car-tcell-therapy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594-5240-5855-9154-5AED6E29301E}"/>
              </a:ext>
            </a:extLst>
          </p:cNvPr>
          <p:cNvSpPr txBox="1"/>
          <p:nvPr/>
        </p:nvSpPr>
        <p:spPr>
          <a:xfrm>
            <a:off x="238124" y="222235"/>
            <a:ext cx="11953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신약개발에는 대략 5조 정도의 비용이 들어가며</a:t>
            </a:r>
            <a:r>
              <a:rPr lang="en-US" altLang="ko-KR" sz="1600" b="1"/>
              <a:t>, </a:t>
            </a:r>
            <a:r>
              <a:rPr lang="ko-KR" altLang="en-US" sz="1600" b="1"/>
              <a:t>이와 같은 높은 연구개발</a:t>
            </a:r>
            <a:r>
              <a:rPr lang="en-US" altLang="ko-KR" sz="1600" b="1"/>
              <a:t>, </a:t>
            </a:r>
            <a:r>
              <a:rPr lang="ko-KR" altLang="en-US" sz="1600" b="1"/>
              <a:t>생산</a:t>
            </a:r>
            <a:r>
              <a:rPr lang="en-US" altLang="ko-KR" sz="1600" b="1"/>
              <a:t>, </a:t>
            </a:r>
            <a:r>
              <a:rPr lang="ko-KR" altLang="en-US" sz="1600" b="1"/>
              <a:t>및 유통 비용은 환자의 높은 의료비용에 포함이 됩니다. 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26296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58C4-E913-36B9-6C57-051A949C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4F5A50-FACC-1670-E108-9190C7B7D5EC}"/>
              </a:ext>
            </a:extLst>
          </p:cNvPr>
          <p:cNvSpPr txBox="1"/>
          <p:nvPr/>
        </p:nvSpPr>
        <p:spPr>
          <a:xfrm>
            <a:off x="94286" y="654926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https://www.marketwatch.com/story/this-is-the-most-expensive-drug-in-america-2016-04-09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ABC47-9168-1B81-4228-91FBD4213BEA}"/>
              </a:ext>
            </a:extLst>
          </p:cNvPr>
          <p:cNvGrpSpPr/>
          <p:nvPr/>
        </p:nvGrpSpPr>
        <p:grpSpPr>
          <a:xfrm>
            <a:off x="331561" y="1391934"/>
            <a:ext cx="3962400" cy="4870151"/>
            <a:chOff x="6096000" y="-8222951"/>
            <a:chExt cx="6805196" cy="76773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CD88DE-0AD8-2DF5-5AAA-A58248E0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9211" y="-1364951"/>
              <a:ext cx="6096000" cy="81938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2A82AE-9864-672C-3AE4-693E9D7A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8222951"/>
              <a:ext cx="6805196" cy="6858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FC5EFF-687D-8139-484E-D4A7537E71E2}"/>
              </a:ext>
            </a:extLst>
          </p:cNvPr>
          <p:cNvSpPr txBox="1"/>
          <p:nvPr/>
        </p:nvSpPr>
        <p:spPr>
          <a:xfrm>
            <a:off x="188572" y="326815"/>
            <a:ext cx="12003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특히 희귀성 유전질환의 경우, 미국 FDA의 승인을 받은 혈우병 치료제 등 유전자 치료제는 가격이 수십 억에 달합니다.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21A68A-465A-299D-587D-8E856FDB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247" y="1342885"/>
            <a:ext cx="5759760" cy="130529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9D1FA2-BB10-7F81-98A2-4E79B0C90C9B}"/>
              </a:ext>
            </a:extLst>
          </p:cNvPr>
          <p:cNvGrpSpPr/>
          <p:nvPr/>
        </p:nvGrpSpPr>
        <p:grpSpPr>
          <a:xfrm>
            <a:off x="6096000" y="4209535"/>
            <a:ext cx="4362450" cy="2321650"/>
            <a:chOff x="6169294" y="4076273"/>
            <a:chExt cx="4649516" cy="249591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CE9106-1283-26CD-654F-104F80AC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9294" y="4823713"/>
              <a:ext cx="4151532" cy="174847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64AC147-30BD-37D2-4776-061C1FD4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294" y="4076273"/>
              <a:ext cx="4649516" cy="732747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5DE7A6D-9F90-5EAF-F2ED-34A600D1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247" y="1324448"/>
            <a:ext cx="5759760" cy="13052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C1C33B-4C55-8451-18FC-839F1A9D7FD7}"/>
              </a:ext>
            </a:extLst>
          </p:cNvPr>
          <p:cNvGrpSpPr/>
          <p:nvPr/>
        </p:nvGrpSpPr>
        <p:grpSpPr>
          <a:xfrm>
            <a:off x="5018161" y="3009269"/>
            <a:ext cx="6842278" cy="839462"/>
            <a:chOff x="4999619" y="3075894"/>
            <a:chExt cx="6842278" cy="8394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7CE9F38-F750-010E-DFE6-2F54E96B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9619" y="3075894"/>
              <a:ext cx="6842278" cy="8394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AC1374-6C9B-E1E6-A157-502FF494D9CC}"/>
                </a:ext>
              </a:extLst>
            </p:cNvPr>
            <p:cNvSpPr txBox="1"/>
            <p:nvPr/>
          </p:nvSpPr>
          <p:spPr>
            <a:xfrm>
              <a:off x="5734502" y="3174739"/>
              <a:ext cx="3692073" cy="1907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18A927-7F35-D997-CC52-5B4D2C401707}"/>
                </a:ext>
              </a:extLst>
            </p:cNvPr>
            <p:cNvSpPr txBox="1"/>
            <p:nvPr/>
          </p:nvSpPr>
          <p:spPr>
            <a:xfrm>
              <a:off x="5645602" y="3436698"/>
              <a:ext cx="3241223" cy="1907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74831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09B1-AE03-7150-5C1B-7B2AC9C3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CA456B-CA32-F97B-25CD-B238EDB08454}"/>
              </a:ext>
            </a:extLst>
          </p:cNvPr>
          <p:cNvSpPr txBox="1"/>
          <p:nvPr/>
        </p:nvSpPr>
        <p:spPr>
          <a:xfrm>
            <a:off x="138112" y="192196"/>
            <a:ext cx="11915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제약 R&amp;D 과정에서 사용되는 컴퓨터 시뮬레이션은</a:t>
            </a:r>
            <a:r>
              <a:rPr lang="en-US" altLang="ko-KR" sz="1600" b="1"/>
              <a:t>, </a:t>
            </a:r>
            <a:r>
              <a:rPr lang="ko-KR" altLang="en-US" sz="1600" b="1"/>
              <a:t>여전히 여러 단점들이 있습니다</a:t>
            </a:r>
            <a:r>
              <a:rPr lang="en-US" altLang="ko-KR" sz="1600" b="1"/>
              <a:t>. </a:t>
            </a:r>
            <a:r>
              <a:rPr lang="ko-KR" altLang="en-US" sz="1600" b="1"/>
              <a:t>예를 들어서</a:t>
            </a:r>
            <a:r>
              <a:rPr lang="en-US" altLang="ko-KR" sz="1600" b="1"/>
              <a:t>, </a:t>
            </a:r>
            <a:r>
              <a:rPr lang="ko-KR" altLang="en-US" sz="1600" b="1"/>
              <a:t>슈퍼컴퓨터를 사용해도</a:t>
            </a:r>
            <a:r>
              <a:rPr lang="en-US" altLang="ko-KR" sz="1600" b="1"/>
              <a:t>, </a:t>
            </a:r>
            <a:r>
              <a:rPr lang="ko-KR" altLang="en-US" sz="1600" b="1"/>
              <a:t>단백질 분자 동역학</a:t>
            </a:r>
            <a:r>
              <a:rPr lang="en-US" altLang="ko-KR" sz="1600" b="1"/>
              <a:t>(MD) </a:t>
            </a:r>
            <a:r>
              <a:rPr lang="ko-KR" altLang="en-US" sz="1600" b="1"/>
              <a:t>시뮬레이션은 시스템의 복잡성으로 인하여 계산만 몇 달이 걸릴 수 있습니다</a:t>
            </a:r>
            <a:r>
              <a:rPr lang="en-US" altLang="ko-KR" sz="1600" b="1"/>
              <a:t>. </a:t>
            </a:r>
            <a:endParaRPr lang="ko-KR" altLang="en-US" sz="1600" b="1"/>
          </a:p>
        </p:txBody>
      </p:sp>
      <p:pic>
        <p:nvPicPr>
          <p:cNvPr id="6148" name="Picture 4" descr="MD Simulation of Protein Folding">
            <a:extLst>
              <a:ext uri="{FF2B5EF4-FFF2-40B4-BE49-F238E27FC236}">
                <a16:creationId xmlns:a16="http://schemas.microsoft.com/office/drawing/2014/main" id="{AAD76EA3-196F-11DE-8D16-16238F36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275" y="1742797"/>
            <a:ext cx="6496071" cy="19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24E0B-74E1-F6D8-55C2-02FCE8F39D1F}"/>
              </a:ext>
            </a:extLst>
          </p:cNvPr>
          <p:cNvSpPr txBox="1"/>
          <p:nvPr/>
        </p:nvSpPr>
        <p:spPr>
          <a:xfrm>
            <a:off x="0" y="653132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https://www.ks.uiuc.edu/Research/folding/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B718C0-A829-4A45-63BA-86502D452C55}"/>
              </a:ext>
            </a:extLst>
          </p:cNvPr>
          <p:cNvGrpSpPr/>
          <p:nvPr/>
        </p:nvGrpSpPr>
        <p:grpSpPr>
          <a:xfrm>
            <a:off x="459170" y="4689308"/>
            <a:ext cx="9294430" cy="923330"/>
            <a:chOff x="138112" y="1438501"/>
            <a:chExt cx="10603684" cy="10156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C97FC3-13FD-0A7D-B834-3CF373D0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2" y="1438501"/>
              <a:ext cx="10603684" cy="1015650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F52901-A959-5463-854C-62F5CF7D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812" y="2076747"/>
              <a:ext cx="699021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165548E-0A98-F2E8-28DE-6708E96EE1FC}"/>
                </a:ext>
              </a:extLst>
            </p:cNvPr>
            <p:cNvCxnSpPr>
              <a:cxnSpLocks/>
            </p:cNvCxnSpPr>
            <p:nvPr/>
          </p:nvCxnSpPr>
          <p:spPr>
            <a:xfrm>
              <a:off x="138112" y="2388537"/>
              <a:ext cx="37004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Supercomputer speeds drug discovery, enabling precision medicine">
            <a:extLst>
              <a:ext uri="{FF2B5EF4-FFF2-40B4-BE49-F238E27FC236}">
                <a16:creationId xmlns:a16="http://schemas.microsoft.com/office/drawing/2014/main" id="{16321880-191E-F7C0-FDC3-281F1A34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6" y="1742797"/>
            <a:ext cx="4070086" cy="26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9476B-B389-5459-789C-126CCFCA527C}"/>
              </a:ext>
            </a:extLst>
          </p:cNvPr>
          <p:cNvSpPr txBox="1"/>
          <p:nvPr/>
        </p:nvSpPr>
        <p:spPr>
          <a:xfrm>
            <a:off x="5334496" y="3793379"/>
            <a:ext cx="703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~ microsecond simulation = ~ months </a:t>
            </a:r>
            <a:r>
              <a:rPr lang="en-US" altLang="ko-KR"/>
              <a:t>(</a:t>
            </a:r>
            <a:r>
              <a:rPr lang="en-US" altLang="ko-KR" u="sng"/>
              <a:t>at best</a:t>
            </a:r>
            <a:r>
              <a:rPr lang="en-US" altLang="ko-KR"/>
              <a:t>) </a:t>
            </a:r>
            <a:r>
              <a:rPr lang="ko-KR" altLang="en-US"/>
              <a:t>computing time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1D5C45E-4732-B04E-37C1-E891273F93C8}"/>
              </a:ext>
            </a:extLst>
          </p:cNvPr>
          <p:cNvSpPr/>
          <p:nvPr/>
        </p:nvSpPr>
        <p:spPr>
          <a:xfrm>
            <a:off x="4715371" y="2877242"/>
            <a:ext cx="619125" cy="5205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93F4D-E82F-739E-43FB-7613039CFBBD}"/>
              </a:ext>
            </a:extLst>
          </p:cNvPr>
          <p:cNvSpPr txBox="1"/>
          <p:nvPr/>
        </p:nvSpPr>
        <p:spPr>
          <a:xfrm>
            <a:off x="1401651" y="1237616"/>
            <a:ext cx="24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supercomputer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6C1ABE-CD33-1A5C-6C2D-7863E8297ACA}"/>
              </a:ext>
            </a:extLst>
          </p:cNvPr>
          <p:cNvSpPr txBox="1"/>
          <p:nvPr/>
        </p:nvSpPr>
        <p:spPr>
          <a:xfrm>
            <a:off x="0" y="636567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https://cen.acs.org/articles/88/i42/Anton-Supercomputer-Proves-Mettle.html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B0FF4-5B96-8295-89A8-AC0E3BC430D5}"/>
              </a:ext>
            </a:extLst>
          </p:cNvPr>
          <p:cNvSpPr txBox="1"/>
          <p:nvPr/>
        </p:nvSpPr>
        <p:spPr>
          <a:xfrm>
            <a:off x="588215" y="5630180"/>
            <a:ext cx="89435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0">
                <a:effectLst/>
                <a:latin typeface="fkGroteskNeue"/>
              </a:rPr>
              <a:t>Borman, Stu. "Anton Supercomputer Proves Mettle." </a:t>
            </a:r>
            <a:r>
              <a:rPr lang="en-US" altLang="ko-KR" sz="1100" i="1">
                <a:effectLst/>
                <a:latin typeface="fkGroteskNeue"/>
              </a:rPr>
              <a:t>Chemical &amp; Engineering News</a:t>
            </a:r>
            <a:r>
              <a:rPr lang="en-US" altLang="ko-KR" sz="1100" i="0">
                <a:effectLst/>
                <a:latin typeface="fkGroteskNeue"/>
              </a:rPr>
              <a:t>, vol. 88, no. 42, 18 Oct. 2010, cen.acs.org/articles/88/i42/Anton-Supercomputer-Proves-Mettle.html. Accessed 23 Feb. 2025.</a:t>
            </a:r>
            <a:endParaRPr lang="ko-KR" altLang="en-US" sz="110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80BFF8-40C4-5882-3150-396377F367EF}"/>
              </a:ext>
            </a:extLst>
          </p:cNvPr>
          <p:cNvCxnSpPr>
            <a:cxnSpLocks/>
          </p:cNvCxnSpPr>
          <p:nvPr/>
        </p:nvCxnSpPr>
        <p:spPr>
          <a:xfrm>
            <a:off x="4026208" y="5548240"/>
            <a:ext cx="15292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9AF207-78AE-D528-C8B1-D43B328AD7B9}"/>
              </a:ext>
            </a:extLst>
          </p:cNvPr>
          <p:cNvCxnSpPr>
            <a:cxnSpLocks/>
          </p:cNvCxnSpPr>
          <p:nvPr/>
        </p:nvCxnSpPr>
        <p:spPr>
          <a:xfrm>
            <a:off x="6159808" y="5548240"/>
            <a:ext cx="1860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05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E8A10-52D2-D0F7-D572-00E72D173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ADCAA3-ADBA-3745-24C0-C435FD3F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67" y="1372158"/>
            <a:ext cx="4645323" cy="377148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2715C5B-D9FE-4238-16AF-F89A351D78EE}"/>
              </a:ext>
            </a:extLst>
          </p:cNvPr>
          <p:cNvGrpSpPr/>
          <p:nvPr/>
        </p:nvGrpSpPr>
        <p:grpSpPr>
          <a:xfrm>
            <a:off x="221331" y="1471648"/>
            <a:ext cx="4089636" cy="2886991"/>
            <a:chOff x="5990069" y="2932883"/>
            <a:chExt cx="4726935" cy="35296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EDF2BC-96AF-0BE3-2583-1E2E9F3EEA52}"/>
                </a:ext>
              </a:extLst>
            </p:cNvPr>
            <p:cNvGrpSpPr/>
            <p:nvPr/>
          </p:nvGrpSpPr>
          <p:grpSpPr>
            <a:xfrm>
              <a:off x="5990069" y="2932883"/>
              <a:ext cx="4726935" cy="3529603"/>
              <a:chOff x="6294163" y="2199912"/>
              <a:chExt cx="4726935" cy="352960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E6C8230-3F8A-CF81-4843-1022980A2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719" y="3133516"/>
                <a:ext cx="4674379" cy="2595999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DD498A4-641E-7ED9-9398-E827D90DF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4163" y="2199912"/>
                <a:ext cx="3574463" cy="933604"/>
              </a:xfrm>
              <a:prstGeom prst="rect">
                <a:avLst/>
              </a:prstGeom>
            </p:spPr>
          </p:pic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0249A76-3CEA-01A5-8F80-36561BCA67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939"/>
              <a:ext cx="3680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FD5D31F-C31E-382A-23CB-323C42665CA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800939"/>
              <a:ext cx="44386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44B6B6-3E9B-7FA5-493C-43DD4DFC1F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166699"/>
              <a:ext cx="18859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6942B3-FF9B-553B-5DCF-4291F4228491}"/>
              </a:ext>
            </a:extLst>
          </p:cNvPr>
          <p:cNvSpPr txBox="1"/>
          <p:nvPr/>
        </p:nvSpPr>
        <p:spPr>
          <a:xfrm>
            <a:off x="55244" y="6457890"/>
            <a:ext cx="8486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https://www.cmu.edu/mcs/news-events/2024/0806_3-15-million-from-nih-to-fund-operation-of-third-generation-anton-supercomputer.html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A81C-70B3-499D-1DD6-A3A86568ECA9}"/>
              </a:ext>
            </a:extLst>
          </p:cNvPr>
          <p:cNvSpPr txBox="1"/>
          <p:nvPr/>
        </p:nvSpPr>
        <p:spPr>
          <a:xfrm>
            <a:off x="142874" y="285002"/>
            <a:ext cx="11725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또한</a:t>
            </a:r>
            <a:r>
              <a:rPr lang="en-US" altLang="ko-KR" sz="1600" b="1"/>
              <a:t>, </a:t>
            </a:r>
            <a:r>
              <a:rPr lang="ko-KR" altLang="en-US" sz="1600" b="1"/>
              <a:t>슈퍼컴퓨터에서 시뮬레이션을 실행하는 데는 전기</a:t>
            </a:r>
            <a:r>
              <a:rPr lang="en-US" altLang="ko-KR" sz="1600" b="1"/>
              <a:t>, </a:t>
            </a:r>
            <a:r>
              <a:rPr lang="ko-KR" altLang="en-US" sz="1600" b="1"/>
              <a:t>냉각</a:t>
            </a:r>
            <a:r>
              <a:rPr lang="en-US" altLang="ko-KR" sz="1600" b="1"/>
              <a:t>, </a:t>
            </a:r>
            <a:r>
              <a:rPr lang="ko-KR" altLang="en-US" sz="1600" b="1"/>
              <a:t>유지 관리 등 상당한 운영 비용이 발생하며</a:t>
            </a:r>
            <a:r>
              <a:rPr lang="en-US" altLang="ko-KR" sz="1600" b="1"/>
              <a:t>, </a:t>
            </a:r>
            <a:r>
              <a:rPr lang="ko-KR" altLang="en-US" sz="1600" b="1"/>
              <a:t>이는 곧 환경 오염 및 에너지 고갈 등의 문제점으로 이어집니다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0F444-2904-0EB8-2DBC-97439459A5B8}"/>
              </a:ext>
            </a:extLst>
          </p:cNvPr>
          <p:cNvSpPr txBox="1"/>
          <p:nvPr/>
        </p:nvSpPr>
        <p:spPr>
          <a:xfrm>
            <a:off x="292963" y="5516127"/>
            <a:ext cx="90938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>
                <a:effectLst/>
                <a:latin typeface="fkGroteskNeue"/>
              </a:rPr>
              <a:t>Chiacchia, Kenneth. "$3.15 Million from NIH to Fund Operation of Third-Generation Anton Supercomputer at Pittsburgh Supercomputing Center." </a:t>
            </a:r>
            <a:r>
              <a:rPr lang="en-US" altLang="ko-KR" sz="1000" i="1">
                <a:effectLst/>
                <a:latin typeface="fkGroteskNeue"/>
              </a:rPr>
              <a:t>Mellon College of Science, Carnegie Mellon University</a:t>
            </a:r>
            <a:r>
              <a:rPr lang="en-US" altLang="ko-KR" sz="1000" i="0">
                <a:effectLst/>
                <a:latin typeface="fkGroteskNeue"/>
              </a:rPr>
              <a:t>, 6 Aug. 2024, </a:t>
            </a:r>
            <a:r>
              <a:rPr lang="en-US" altLang="ko-KR" sz="1000" i="0">
                <a:effectLst/>
                <a:latin typeface="fkGroteskNeue"/>
                <a:hlinkClick r:id="rId5"/>
              </a:rPr>
              <a:t>www.cmu.edu/mcs/news-events/2024/0806_3-15-million-from-nih-to-fund-operation-of-third-generation-anton-supercomputer.html</a:t>
            </a:r>
            <a:r>
              <a:rPr lang="en-US" altLang="ko-KR" sz="1000" i="0">
                <a:effectLst/>
                <a:latin typeface="fkGroteskNeue"/>
              </a:rPr>
              <a:t>. Accessed 23 Feb. 2025.</a:t>
            </a:r>
            <a:endParaRPr lang="ko-KR" altLang="en-US" sz="1000"/>
          </a:p>
        </p:txBody>
      </p:sp>
      <p:pic>
        <p:nvPicPr>
          <p:cNvPr id="8" name="Picture 4" descr="Supermicro steps up with NVIDIA A100 GPU-Powered Systems - High-Performance  Computing News Analysis | insideHPC">
            <a:extLst>
              <a:ext uri="{FF2B5EF4-FFF2-40B4-BE49-F238E27FC236}">
                <a16:creationId xmlns:a16="http://schemas.microsoft.com/office/drawing/2014/main" id="{0CE77776-3E6E-1938-316F-971EB55C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59" y="1713180"/>
            <a:ext cx="2066443" cy="22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344DC-292A-3FB4-212F-056377E929F9}"/>
              </a:ext>
            </a:extLst>
          </p:cNvPr>
          <p:cNvSpPr txBox="1"/>
          <p:nvPr/>
        </p:nvSpPr>
        <p:spPr>
          <a:xfrm>
            <a:off x="9226733" y="3826154"/>
            <a:ext cx="4510067" cy="688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tabLst>
                <a:tab pos="1028700" algn="l"/>
              </a:tabLst>
            </a:pPr>
            <a:r>
              <a:rPr lang="en-US" altLang="ko-KR" sz="1300" b="1" kern="0" spc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NVIDIA A100 GPU : USD $25,000</a:t>
            </a:r>
          </a:p>
          <a:p>
            <a:pPr algn="just" fontAlgn="base">
              <a:lnSpc>
                <a:spcPct val="160000"/>
              </a:lnSpc>
              <a:tabLst>
                <a:tab pos="1028700" algn="l"/>
              </a:tabLst>
            </a:pPr>
            <a:r>
              <a:rPr lang="en-US" altLang="ko-KR" sz="1300" b="1" ker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GPU X 1000 = $ </a:t>
            </a:r>
            <a:r>
              <a:rPr lang="en-US" altLang="ko-KR" sz="1300" b="1" kern="0" spc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25,000</a:t>
            </a:r>
            <a:r>
              <a:rPr lang="en-US" altLang="ko-KR" sz="1300" b="1" ker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,000</a:t>
            </a:r>
            <a:endParaRPr lang="en-US" altLang="ko-KR" sz="1300" b="1" kern="0" spc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NVIDIA">
            <a:extLst>
              <a:ext uri="{FF2B5EF4-FFF2-40B4-BE49-F238E27FC236}">
                <a16:creationId xmlns:a16="http://schemas.microsoft.com/office/drawing/2014/main" id="{BA2A6B5E-79DB-4916-6BC0-94A6D859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2" y="2454935"/>
            <a:ext cx="759595" cy="7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9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4EBA295-CD07-342F-BE24-5A6D856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860799"/>
            <a:ext cx="3670417" cy="2410321"/>
          </a:xfrm>
          <a:prstGeom prst="rect">
            <a:avLst/>
          </a:prstGeom>
        </p:spPr>
      </p:pic>
      <p:pic>
        <p:nvPicPr>
          <p:cNvPr id="15" name="Picture 2" descr="India's Quantum Future - Rau's IAS">
            <a:extLst>
              <a:ext uri="{FF2B5EF4-FFF2-40B4-BE49-F238E27FC236}">
                <a16:creationId xmlns:a16="http://schemas.microsoft.com/office/drawing/2014/main" id="{EB5E009D-868E-F981-227C-17BAEEDA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61" y="4393315"/>
            <a:ext cx="2935302" cy="16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BM Q System One">
            <a:extLst>
              <a:ext uri="{FF2B5EF4-FFF2-40B4-BE49-F238E27FC236}">
                <a16:creationId xmlns:a16="http://schemas.microsoft.com/office/drawing/2014/main" id="{53312BF8-365A-B1D4-14C3-02F9CC92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7" y="1428191"/>
            <a:ext cx="3205672" cy="21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6B5A4-BF3C-6329-2B78-36ED0037AA7A}"/>
              </a:ext>
            </a:extLst>
          </p:cNvPr>
          <p:cNvSpPr txBox="1"/>
          <p:nvPr/>
        </p:nvSpPr>
        <p:spPr>
          <a:xfrm>
            <a:off x="185737" y="167064"/>
            <a:ext cx="11953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2. Quantum Solution: 양자 컴퓨터는 중첩</a:t>
            </a:r>
            <a:r>
              <a:rPr lang="en-US" altLang="ko-KR" sz="1600"/>
              <a:t>, </a:t>
            </a:r>
            <a:r>
              <a:rPr lang="ko-KR" altLang="en-US" sz="1600"/>
              <a:t>얽힘</a:t>
            </a:r>
            <a:r>
              <a:rPr lang="en-US" altLang="ko-KR" sz="1600"/>
              <a:t>, </a:t>
            </a:r>
            <a:r>
              <a:rPr lang="ko-KR" altLang="en-US" sz="1600"/>
              <a:t>간섭의 원리를 통하여, 여러 변수를 동시에 처리하는 병렬 처리(parallel processing) 방법 등으로, 단백질 시뮬레이션 등 복잡한 문제에 대해 훨씬 </a:t>
            </a:r>
            <a:r>
              <a:rPr lang="ko-KR" altLang="en-US" sz="1600" b="1"/>
              <a:t>자연스럽고</a:t>
            </a:r>
            <a:r>
              <a:rPr lang="en-US" altLang="ko-KR" sz="1600" b="1"/>
              <a:t>, </a:t>
            </a:r>
            <a:r>
              <a:rPr lang="ko-KR" altLang="en-US" sz="1600"/>
              <a:t>빠르게 계산을 수행할 수 있습니다.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C7C3-ED47-AD66-B763-507D4D23F831}"/>
              </a:ext>
            </a:extLst>
          </p:cNvPr>
          <p:cNvSpPr txBox="1"/>
          <p:nvPr/>
        </p:nvSpPr>
        <p:spPr>
          <a:xfrm>
            <a:off x="160329" y="6304002"/>
            <a:ext cx="55200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>
                <a:effectLst/>
                <a:latin typeface="fkGroteskNeue"/>
              </a:rPr>
              <a:t>Çavuşoğlu, Ünal, et al. "Performance Evaluation of a Parallel Image Enhancement Technique for Dark Images on Multithreaded CPU and GPU Architectures." ResearchGate, Jan. 2022, doi:10.13140/RG.2.2.20285.67048.</a:t>
            </a:r>
            <a:endParaRPr lang="ko-KR" altLang="en-US" sz="1000" b="1"/>
          </a:p>
        </p:txBody>
      </p:sp>
      <p:pic>
        <p:nvPicPr>
          <p:cNvPr id="5122" name="Picture 2" descr="Decoding Quantum Secrets: Exploring the Schrödinger Equation and the  Enigmatic Wave Function | by Saurabh Rajesh Pande | Medium">
            <a:extLst>
              <a:ext uri="{FF2B5EF4-FFF2-40B4-BE49-F238E27FC236}">
                <a16:creationId xmlns:a16="http://schemas.microsoft.com/office/drawing/2014/main" id="{A4605CFE-D208-4B68-7266-2C632699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48" y="1637741"/>
            <a:ext cx="2853526" cy="12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FCEAF-7562-DFF8-887E-47B47AFAD1AB}"/>
              </a:ext>
            </a:extLst>
          </p:cNvPr>
          <p:cNvSpPr txBox="1"/>
          <p:nvPr/>
        </p:nvSpPr>
        <p:spPr>
          <a:xfrm>
            <a:off x="8674547" y="1494924"/>
            <a:ext cx="271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Quantum</a:t>
            </a:r>
            <a:r>
              <a:rPr lang="ko-KR" altLang="en-US"/>
              <a:t> </a:t>
            </a:r>
            <a:r>
              <a:rPr lang="en-US" altLang="ko-KR"/>
              <a:t>Mechanics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2478C-BC14-0266-3585-D16B3FCE5FF8}"/>
              </a:ext>
            </a:extLst>
          </p:cNvPr>
          <p:cNvSpPr txBox="1"/>
          <p:nvPr/>
        </p:nvSpPr>
        <p:spPr>
          <a:xfrm>
            <a:off x="8853009" y="3848584"/>
            <a:ext cx="342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Information Unit: Qubit</a:t>
            </a:r>
          </a:p>
          <a:p>
            <a:endParaRPr lang="ko-KR" altLang="en-US"/>
          </a:p>
        </p:txBody>
      </p:sp>
      <p:pic>
        <p:nvPicPr>
          <p:cNvPr id="5124" name="Picture 4" descr="Molecular Structure, Spectral Analysis, Molecular Docking and  Physicochemical Studies of 3-Bromo-2-hydroxypyridine Monomer and Dimer as  Bromodomain Inhibitors">
            <a:extLst>
              <a:ext uri="{FF2B5EF4-FFF2-40B4-BE49-F238E27FC236}">
                <a16:creationId xmlns:a16="http://schemas.microsoft.com/office/drawing/2014/main" id="{5C709504-C31E-4936-E641-3E5510E4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18" y="3149274"/>
            <a:ext cx="2714171" cy="12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B2DB0-D176-7A4D-D6BC-35254CDF5BCE}"/>
              </a:ext>
            </a:extLst>
          </p:cNvPr>
          <p:cNvSpPr txBox="1"/>
          <p:nvPr/>
        </p:nvSpPr>
        <p:spPr>
          <a:xfrm>
            <a:off x="4110355" y="2649689"/>
            <a:ext cx="271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Molecular Simulation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BC75C7-2A7C-6AC0-4330-176F4665FB10}"/>
              </a:ext>
            </a:extLst>
          </p:cNvPr>
          <p:cNvCxnSpPr>
            <a:cxnSpLocks/>
          </p:cNvCxnSpPr>
          <p:nvPr/>
        </p:nvCxnSpPr>
        <p:spPr>
          <a:xfrm flipV="1">
            <a:off x="7168573" y="2283918"/>
            <a:ext cx="1329688" cy="631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FE9EB6-717F-2111-1406-BFF6549DED75}"/>
              </a:ext>
            </a:extLst>
          </p:cNvPr>
          <p:cNvCxnSpPr>
            <a:cxnSpLocks/>
          </p:cNvCxnSpPr>
          <p:nvPr/>
        </p:nvCxnSpPr>
        <p:spPr>
          <a:xfrm>
            <a:off x="7175830" y="3942489"/>
            <a:ext cx="1322431" cy="65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79556F-F461-1AF6-E034-32621E3F7329}"/>
              </a:ext>
            </a:extLst>
          </p:cNvPr>
          <p:cNvSpPr txBox="1"/>
          <p:nvPr/>
        </p:nvSpPr>
        <p:spPr>
          <a:xfrm>
            <a:off x="7100258" y="1917370"/>
            <a:ext cx="1148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Natural </a:t>
            </a:r>
          </a:p>
          <a:p>
            <a:r>
              <a:rPr lang="en-US" altLang="ko-KR" sz="1500"/>
              <a:t>Language</a:t>
            </a:r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188A0-B2D2-CE63-F16D-5724E6F352C0}"/>
              </a:ext>
            </a:extLst>
          </p:cNvPr>
          <p:cNvSpPr txBox="1"/>
          <p:nvPr/>
        </p:nvSpPr>
        <p:spPr>
          <a:xfrm>
            <a:off x="7248721" y="4422130"/>
            <a:ext cx="11489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Natural </a:t>
            </a:r>
          </a:p>
          <a:p>
            <a:r>
              <a:rPr lang="en-US" altLang="ko-KR" sz="1500"/>
              <a:t>Information</a:t>
            </a:r>
          </a:p>
          <a:p>
            <a:r>
              <a:rPr lang="en-US" altLang="ko-KR" sz="1500"/>
              <a:t>Processing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82385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5E1FC32-3F74-87B0-F003-A5A26B352159}"/>
              </a:ext>
            </a:extLst>
          </p:cNvPr>
          <p:cNvCxnSpPr>
            <a:cxnSpLocks/>
          </p:cNvCxnSpPr>
          <p:nvPr/>
        </p:nvCxnSpPr>
        <p:spPr>
          <a:xfrm>
            <a:off x="772275" y="119194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6EF8CA-5678-37F0-5B94-86142750A27E}"/>
              </a:ext>
            </a:extLst>
          </p:cNvPr>
          <p:cNvCxnSpPr>
            <a:cxnSpLocks/>
          </p:cNvCxnSpPr>
          <p:nvPr/>
        </p:nvCxnSpPr>
        <p:spPr>
          <a:xfrm>
            <a:off x="1077527" y="119194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4AEF05-C2FD-B0E9-4D48-0D33B2AB6B7D}"/>
              </a:ext>
            </a:extLst>
          </p:cNvPr>
          <p:cNvCxnSpPr>
            <a:cxnSpLocks/>
          </p:cNvCxnSpPr>
          <p:nvPr/>
        </p:nvCxnSpPr>
        <p:spPr>
          <a:xfrm>
            <a:off x="772275" y="119803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D3CEDA4-765E-8011-2124-CFD29D3B2524}"/>
              </a:ext>
            </a:extLst>
          </p:cNvPr>
          <p:cNvCxnSpPr>
            <a:cxnSpLocks/>
          </p:cNvCxnSpPr>
          <p:nvPr/>
        </p:nvCxnSpPr>
        <p:spPr>
          <a:xfrm>
            <a:off x="1205664" y="11940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2FD3BB-5E66-1D5B-85F3-085EF1E589D7}"/>
              </a:ext>
            </a:extLst>
          </p:cNvPr>
          <p:cNvCxnSpPr>
            <a:cxnSpLocks/>
          </p:cNvCxnSpPr>
          <p:nvPr/>
        </p:nvCxnSpPr>
        <p:spPr>
          <a:xfrm>
            <a:off x="1510916" y="11940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58ADB7-3725-0915-FF2D-5E5247FE5A74}"/>
              </a:ext>
            </a:extLst>
          </p:cNvPr>
          <p:cNvCxnSpPr>
            <a:cxnSpLocks/>
          </p:cNvCxnSpPr>
          <p:nvPr/>
        </p:nvCxnSpPr>
        <p:spPr>
          <a:xfrm>
            <a:off x="1205664" y="120016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2477DD-4845-6DCA-E339-8EB73632C1D0}"/>
              </a:ext>
            </a:extLst>
          </p:cNvPr>
          <p:cNvCxnSpPr>
            <a:cxnSpLocks/>
          </p:cNvCxnSpPr>
          <p:nvPr/>
        </p:nvCxnSpPr>
        <p:spPr>
          <a:xfrm>
            <a:off x="1636668" y="119407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2634E3-EE69-0829-9CCE-17A79D237492}"/>
              </a:ext>
            </a:extLst>
          </p:cNvPr>
          <p:cNvCxnSpPr>
            <a:cxnSpLocks/>
          </p:cNvCxnSpPr>
          <p:nvPr/>
        </p:nvCxnSpPr>
        <p:spPr>
          <a:xfrm>
            <a:off x="1941920" y="119407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389062-EA4A-03A6-F0D3-39DB0E728430}"/>
              </a:ext>
            </a:extLst>
          </p:cNvPr>
          <p:cNvCxnSpPr>
            <a:cxnSpLocks/>
          </p:cNvCxnSpPr>
          <p:nvPr/>
        </p:nvCxnSpPr>
        <p:spPr>
          <a:xfrm>
            <a:off x="1636668" y="120016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E87D93-1F3E-C6A1-617D-73FAAF004B95}"/>
              </a:ext>
            </a:extLst>
          </p:cNvPr>
          <p:cNvCxnSpPr>
            <a:cxnSpLocks/>
          </p:cNvCxnSpPr>
          <p:nvPr/>
        </p:nvCxnSpPr>
        <p:spPr>
          <a:xfrm>
            <a:off x="2101012" y="11940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EC77D2F-920A-ED4D-DE4F-F016D4C22A25}"/>
              </a:ext>
            </a:extLst>
          </p:cNvPr>
          <p:cNvCxnSpPr>
            <a:cxnSpLocks/>
          </p:cNvCxnSpPr>
          <p:nvPr/>
        </p:nvCxnSpPr>
        <p:spPr>
          <a:xfrm>
            <a:off x="2406264" y="11940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E9BE061-53DE-0ED9-0DDA-C9BCC612E4BF}"/>
              </a:ext>
            </a:extLst>
          </p:cNvPr>
          <p:cNvCxnSpPr>
            <a:cxnSpLocks/>
          </p:cNvCxnSpPr>
          <p:nvPr/>
        </p:nvCxnSpPr>
        <p:spPr>
          <a:xfrm>
            <a:off x="2101012" y="120016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5A531EB1-F664-B7C4-81D8-D934EDA9E489}"/>
              </a:ext>
            </a:extLst>
          </p:cNvPr>
          <p:cNvSpPr/>
          <p:nvPr/>
        </p:nvSpPr>
        <p:spPr>
          <a:xfrm>
            <a:off x="834967" y="1346795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3BD9BA-EF99-6D23-A495-4D01C5C118FD}"/>
              </a:ext>
            </a:extLst>
          </p:cNvPr>
          <p:cNvCxnSpPr>
            <a:cxnSpLocks/>
          </p:cNvCxnSpPr>
          <p:nvPr/>
        </p:nvCxnSpPr>
        <p:spPr>
          <a:xfrm>
            <a:off x="791507" y="17576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0AABBB-F237-F28D-7C83-07021511C4BF}"/>
              </a:ext>
            </a:extLst>
          </p:cNvPr>
          <p:cNvCxnSpPr>
            <a:cxnSpLocks/>
          </p:cNvCxnSpPr>
          <p:nvPr/>
        </p:nvCxnSpPr>
        <p:spPr>
          <a:xfrm>
            <a:off x="1096759" y="17576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DF1FB0-F249-CD3A-F6D5-33D013A392D8}"/>
              </a:ext>
            </a:extLst>
          </p:cNvPr>
          <p:cNvCxnSpPr>
            <a:cxnSpLocks/>
          </p:cNvCxnSpPr>
          <p:nvPr/>
        </p:nvCxnSpPr>
        <p:spPr>
          <a:xfrm>
            <a:off x="791507" y="176371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09435E-D137-C018-6AFE-2B91A65EFF31}"/>
              </a:ext>
            </a:extLst>
          </p:cNvPr>
          <p:cNvCxnSpPr>
            <a:cxnSpLocks/>
          </p:cNvCxnSpPr>
          <p:nvPr/>
        </p:nvCxnSpPr>
        <p:spPr>
          <a:xfrm>
            <a:off x="1224896" y="17597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019B00-2A5C-B55B-030D-938E63FDEE61}"/>
              </a:ext>
            </a:extLst>
          </p:cNvPr>
          <p:cNvCxnSpPr>
            <a:cxnSpLocks/>
          </p:cNvCxnSpPr>
          <p:nvPr/>
        </p:nvCxnSpPr>
        <p:spPr>
          <a:xfrm>
            <a:off x="1530148" y="17597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B61E596-5998-AB3E-FCA4-1AE70CD5D63A}"/>
              </a:ext>
            </a:extLst>
          </p:cNvPr>
          <p:cNvCxnSpPr>
            <a:cxnSpLocks/>
          </p:cNvCxnSpPr>
          <p:nvPr/>
        </p:nvCxnSpPr>
        <p:spPr>
          <a:xfrm>
            <a:off x="1224896" y="176584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A68C50-88F2-7616-57AF-0FBF371596FA}"/>
              </a:ext>
            </a:extLst>
          </p:cNvPr>
          <p:cNvCxnSpPr>
            <a:cxnSpLocks/>
          </p:cNvCxnSpPr>
          <p:nvPr/>
        </p:nvCxnSpPr>
        <p:spPr>
          <a:xfrm>
            <a:off x="1655900" y="175974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AAB081-183E-B8F3-8862-D58A4106EB09}"/>
              </a:ext>
            </a:extLst>
          </p:cNvPr>
          <p:cNvCxnSpPr>
            <a:cxnSpLocks/>
          </p:cNvCxnSpPr>
          <p:nvPr/>
        </p:nvCxnSpPr>
        <p:spPr>
          <a:xfrm>
            <a:off x="1961152" y="175974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558A64-4BA9-1820-BC0A-63E977D54989}"/>
              </a:ext>
            </a:extLst>
          </p:cNvPr>
          <p:cNvCxnSpPr>
            <a:cxnSpLocks/>
          </p:cNvCxnSpPr>
          <p:nvPr/>
        </p:nvCxnSpPr>
        <p:spPr>
          <a:xfrm>
            <a:off x="1655900" y="176584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5D756D5-72F7-3A19-3D20-6B984D7EBB72}"/>
              </a:ext>
            </a:extLst>
          </p:cNvPr>
          <p:cNvCxnSpPr>
            <a:cxnSpLocks/>
          </p:cNvCxnSpPr>
          <p:nvPr/>
        </p:nvCxnSpPr>
        <p:spPr>
          <a:xfrm>
            <a:off x="2120244" y="17597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F20803D-CFE1-2028-2120-75C17E13011F}"/>
              </a:ext>
            </a:extLst>
          </p:cNvPr>
          <p:cNvCxnSpPr>
            <a:cxnSpLocks/>
          </p:cNvCxnSpPr>
          <p:nvPr/>
        </p:nvCxnSpPr>
        <p:spPr>
          <a:xfrm>
            <a:off x="2425496" y="17597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AFC0B89-F897-17BC-EF82-06ED0B5E8D45}"/>
              </a:ext>
            </a:extLst>
          </p:cNvPr>
          <p:cNvCxnSpPr>
            <a:cxnSpLocks/>
          </p:cNvCxnSpPr>
          <p:nvPr/>
        </p:nvCxnSpPr>
        <p:spPr>
          <a:xfrm>
            <a:off x="2120244" y="176584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7DF9489-65EB-FBC2-7032-F068C1F43C70}"/>
              </a:ext>
            </a:extLst>
          </p:cNvPr>
          <p:cNvSpPr/>
          <p:nvPr/>
        </p:nvSpPr>
        <p:spPr>
          <a:xfrm>
            <a:off x="1292861" y="1916769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211710-EB35-CF9F-D721-AB5B55D11EFC}"/>
              </a:ext>
            </a:extLst>
          </p:cNvPr>
          <p:cNvCxnSpPr>
            <a:cxnSpLocks/>
          </p:cNvCxnSpPr>
          <p:nvPr/>
        </p:nvCxnSpPr>
        <p:spPr>
          <a:xfrm>
            <a:off x="776332" y="232884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89BB183-5F22-BCBE-8FA5-391EF98AC6BE}"/>
              </a:ext>
            </a:extLst>
          </p:cNvPr>
          <p:cNvCxnSpPr>
            <a:cxnSpLocks/>
          </p:cNvCxnSpPr>
          <p:nvPr/>
        </p:nvCxnSpPr>
        <p:spPr>
          <a:xfrm>
            <a:off x="1081584" y="232884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0508FA-B13E-0D95-078D-B09D6D664BF1}"/>
              </a:ext>
            </a:extLst>
          </p:cNvPr>
          <p:cNvCxnSpPr>
            <a:cxnSpLocks/>
          </p:cNvCxnSpPr>
          <p:nvPr/>
        </p:nvCxnSpPr>
        <p:spPr>
          <a:xfrm>
            <a:off x="776332" y="2334941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48293EF-6589-FC4C-4419-E945E6B5F058}"/>
              </a:ext>
            </a:extLst>
          </p:cNvPr>
          <p:cNvCxnSpPr>
            <a:cxnSpLocks/>
          </p:cNvCxnSpPr>
          <p:nvPr/>
        </p:nvCxnSpPr>
        <p:spPr>
          <a:xfrm>
            <a:off x="1209721" y="23309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24B73E-9A7C-A926-D218-FE16C7854480}"/>
              </a:ext>
            </a:extLst>
          </p:cNvPr>
          <p:cNvCxnSpPr>
            <a:cxnSpLocks/>
          </p:cNvCxnSpPr>
          <p:nvPr/>
        </p:nvCxnSpPr>
        <p:spPr>
          <a:xfrm>
            <a:off x="1514973" y="23309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B6E94E-E34A-63EA-B975-DD6C346A0EAC}"/>
              </a:ext>
            </a:extLst>
          </p:cNvPr>
          <p:cNvCxnSpPr>
            <a:cxnSpLocks/>
          </p:cNvCxnSpPr>
          <p:nvPr/>
        </p:nvCxnSpPr>
        <p:spPr>
          <a:xfrm>
            <a:off x="1209721" y="233706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C2E53E-2BBE-B684-C4D4-8DFB0BDB914E}"/>
              </a:ext>
            </a:extLst>
          </p:cNvPr>
          <p:cNvCxnSpPr>
            <a:cxnSpLocks/>
          </p:cNvCxnSpPr>
          <p:nvPr/>
        </p:nvCxnSpPr>
        <p:spPr>
          <a:xfrm>
            <a:off x="1640725" y="23309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1F91ABF-EBEA-118B-DA7A-4A4A8C572A7B}"/>
              </a:ext>
            </a:extLst>
          </p:cNvPr>
          <p:cNvCxnSpPr>
            <a:cxnSpLocks/>
          </p:cNvCxnSpPr>
          <p:nvPr/>
        </p:nvCxnSpPr>
        <p:spPr>
          <a:xfrm>
            <a:off x="1945977" y="23309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64CA97-97F2-4C77-CA0F-31B8D2298B52}"/>
              </a:ext>
            </a:extLst>
          </p:cNvPr>
          <p:cNvCxnSpPr>
            <a:cxnSpLocks/>
          </p:cNvCxnSpPr>
          <p:nvPr/>
        </p:nvCxnSpPr>
        <p:spPr>
          <a:xfrm>
            <a:off x="1640725" y="233706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72BCE3-BF5E-0BDE-B0C9-3A39E1862239}"/>
              </a:ext>
            </a:extLst>
          </p:cNvPr>
          <p:cNvCxnSpPr>
            <a:cxnSpLocks/>
          </p:cNvCxnSpPr>
          <p:nvPr/>
        </p:nvCxnSpPr>
        <p:spPr>
          <a:xfrm>
            <a:off x="2105069" y="23309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FA69D0-973D-D88A-55D2-40CB08C195AE}"/>
              </a:ext>
            </a:extLst>
          </p:cNvPr>
          <p:cNvCxnSpPr>
            <a:cxnSpLocks/>
          </p:cNvCxnSpPr>
          <p:nvPr/>
        </p:nvCxnSpPr>
        <p:spPr>
          <a:xfrm>
            <a:off x="2410321" y="23309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5B1E508-4F3E-7E60-07DC-622A272D8111}"/>
              </a:ext>
            </a:extLst>
          </p:cNvPr>
          <p:cNvCxnSpPr>
            <a:cxnSpLocks/>
          </p:cNvCxnSpPr>
          <p:nvPr/>
        </p:nvCxnSpPr>
        <p:spPr>
          <a:xfrm>
            <a:off x="2105069" y="233706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A8B140B0-7B33-EBAA-E6B6-1B5D8311E996}"/>
              </a:ext>
            </a:extLst>
          </p:cNvPr>
          <p:cNvSpPr/>
          <p:nvPr/>
        </p:nvSpPr>
        <p:spPr>
          <a:xfrm>
            <a:off x="1716348" y="2487427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6879F7-295A-DF02-25A2-D6BE85D88BB3}"/>
              </a:ext>
            </a:extLst>
          </p:cNvPr>
          <p:cNvSpPr txBox="1"/>
          <p:nvPr/>
        </p:nvSpPr>
        <p:spPr>
          <a:xfrm>
            <a:off x="1609336" y="2051847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#3</a:t>
            </a:r>
            <a:endParaRPr lang="ko-KR" altLang="en-US" sz="120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01A1208-C108-8478-BA18-CD1409E70D16}"/>
              </a:ext>
            </a:extLst>
          </p:cNvPr>
          <p:cNvCxnSpPr>
            <a:cxnSpLocks/>
          </p:cNvCxnSpPr>
          <p:nvPr/>
        </p:nvCxnSpPr>
        <p:spPr>
          <a:xfrm>
            <a:off x="740887" y="289716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4017AB-D73D-AACB-2365-C5015DBB65BB}"/>
              </a:ext>
            </a:extLst>
          </p:cNvPr>
          <p:cNvCxnSpPr>
            <a:cxnSpLocks/>
          </p:cNvCxnSpPr>
          <p:nvPr/>
        </p:nvCxnSpPr>
        <p:spPr>
          <a:xfrm>
            <a:off x="1046139" y="289716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421F8C-AA5C-CE51-1392-547526E557FC}"/>
              </a:ext>
            </a:extLst>
          </p:cNvPr>
          <p:cNvCxnSpPr>
            <a:cxnSpLocks/>
          </p:cNvCxnSpPr>
          <p:nvPr/>
        </p:nvCxnSpPr>
        <p:spPr>
          <a:xfrm>
            <a:off x="740887" y="290325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5ACBB2-AAD2-5330-128F-772372E91281}"/>
              </a:ext>
            </a:extLst>
          </p:cNvPr>
          <p:cNvCxnSpPr>
            <a:cxnSpLocks/>
          </p:cNvCxnSpPr>
          <p:nvPr/>
        </p:nvCxnSpPr>
        <p:spPr>
          <a:xfrm>
            <a:off x="1174276" y="289928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6FC9FDC-474B-056E-86E8-ABC52F84BC8C}"/>
              </a:ext>
            </a:extLst>
          </p:cNvPr>
          <p:cNvCxnSpPr>
            <a:cxnSpLocks/>
          </p:cNvCxnSpPr>
          <p:nvPr/>
        </p:nvCxnSpPr>
        <p:spPr>
          <a:xfrm>
            <a:off x="1479528" y="289928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B04EA22-D2C9-446A-C228-83B10C112187}"/>
              </a:ext>
            </a:extLst>
          </p:cNvPr>
          <p:cNvCxnSpPr>
            <a:cxnSpLocks/>
          </p:cNvCxnSpPr>
          <p:nvPr/>
        </p:nvCxnSpPr>
        <p:spPr>
          <a:xfrm>
            <a:off x="1174276" y="2905381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81C7888-3972-2B76-A326-0E034C678C30}"/>
              </a:ext>
            </a:extLst>
          </p:cNvPr>
          <p:cNvCxnSpPr>
            <a:cxnSpLocks/>
          </p:cNvCxnSpPr>
          <p:nvPr/>
        </p:nvCxnSpPr>
        <p:spPr>
          <a:xfrm>
            <a:off x="1605280" y="289928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EC48111-5B33-6AF0-86BD-A84A235E7DFC}"/>
              </a:ext>
            </a:extLst>
          </p:cNvPr>
          <p:cNvCxnSpPr>
            <a:cxnSpLocks/>
          </p:cNvCxnSpPr>
          <p:nvPr/>
        </p:nvCxnSpPr>
        <p:spPr>
          <a:xfrm>
            <a:off x="1910532" y="289928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D2D01ED-BCE1-8CF3-E599-F41B6A9F7985}"/>
              </a:ext>
            </a:extLst>
          </p:cNvPr>
          <p:cNvCxnSpPr>
            <a:cxnSpLocks/>
          </p:cNvCxnSpPr>
          <p:nvPr/>
        </p:nvCxnSpPr>
        <p:spPr>
          <a:xfrm>
            <a:off x="1605280" y="290538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A655859-7B00-C77A-D6FB-0158BA37415A}"/>
              </a:ext>
            </a:extLst>
          </p:cNvPr>
          <p:cNvCxnSpPr>
            <a:cxnSpLocks/>
          </p:cNvCxnSpPr>
          <p:nvPr/>
        </p:nvCxnSpPr>
        <p:spPr>
          <a:xfrm>
            <a:off x="2069624" y="289928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CDE6AB4-F63C-DFC2-1DFF-C86709BE4529}"/>
              </a:ext>
            </a:extLst>
          </p:cNvPr>
          <p:cNvCxnSpPr>
            <a:cxnSpLocks/>
          </p:cNvCxnSpPr>
          <p:nvPr/>
        </p:nvCxnSpPr>
        <p:spPr>
          <a:xfrm>
            <a:off x="2374876" y="289928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3E371AC-C77B-FFBF-29A0-585AEE1C974F}"/>
              </a:ext>
            </a:extLst>
          </p:cNvPr>
          <p:cNvCxnSpPr>
            <a:cxnSpLocks/>
          </p:cNvCxnSpPr>
          <p:nvPr/>
        </p:nvCxnSpPr>
        <p:spPr>
          <a:xfrm>
            <a:off x="2069624" y="2905381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D0C8F926-419C-A8A9-219F-30CB3DAB81C0}"/>
              </a:ext>
            </a:extLst>
          </p:cNvPr>
          <p:cNvSpPr/>
          <p:nvPr/>
        </p:nvSpPr>
        <p:spPr>
          <a:xfrm>
            <a:off x="2138594" y="3058122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4AEDFB-5AD0-529B-A957-FF41EB1BC9FC}"/>
              </a:ext>
            </a:extLst>
          </p:cNvPr>
          <p:cNvSpPr txBox="1"/>
          <p:nvPr/>
        </p:nvSpPr>
        <p:spPr>
          <a:xfrm>
            <a:off x="2038235" y="2620161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#4</a:t>
            </a:r>
            <a:endParaRPr lang="ko-KR" altLang="en-US" sz="12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2E742F-C76E-2BD9-DC22-16BEF93AEC03}"/>
              </a:ext>
            </a:extLst>
          </p:cNvPr>
          <p:cNvSpPr txBox="1"/>
          <p:nvPr/>
        </p:nvSpPr>
        <p:spPr>
          <a:xfrm>
            <a:off x="2545780" y="1207761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(1, 0, 0, 0)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AEDC9C-2EDC-C32A-857E-8A3C2C89BC58}"/>
              </a:ext>
            </a:extLst>
          </p:cNvPr>
          <p:cNvSpPr txBox="1"/>
          <p:nvPr/>
        </p:nvSpPr>
        <p:spPr>
          <a:xfrm>
            <a:off x="2577832" y="1792857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(0, 1, 0, 0)</a:t>
            </a:r>
            <a:endParaRPr lang="ko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151F398-A070-9828-C2C6-3F27DEAD36B3}"/>
              </a:ext>
            </a:extLst>
          </p:cNvPr>
          <p:cNvSpPr txBox="1"/>
          <p:nvPr/>
        </p:nvSpPr>
        <p:spPr>
          <a:xfrm>
            <a:off x="2577832" y="2363412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(0, 0, 1, 0)</a:t>
            </a:r>
            <a:endParaRPr lang="ko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247849-3A49-B51D-E24B-132B53CEE5A8}"/>
              </a:ext>
            </a:extLst>
          </p:cNvPr>
          <p:cNvSpPr txBox="1"/>
          <p:nvPr/>
        </p:nvSpPr>
        <p:spPr>
          <a:xfrm>
            <a:off x="2579866" y="2920529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(0, 0, 0, 1)</a:t>
            </a:r>
            <a:endParaRPr lang="ko-KR" altLang="en-US" sz="120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8BA81FA-C399-B25B-EA1C-F58542F32B43}"/>
              </a:ext>
            </a:extLst>
          </p:cNvPr>
          <p:cNvCxnSpPr>
            <a:cxnSpLocks/>
          </p:cNvCxnSpPr>
          <p:nvPr/>
        </p:nvCxnSpPr>
        <p:spPr>
          <a:xfrm>
            <a:off x="2727683" y="117153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F058983-F69C-568C-FC98-BC84F236B565}"/>
              </a:ext>
            </a:extLst>
          </p:cNvPr>
          <p:cNvCxnSpPr>
            <a:cxnSpLocks/>
          </p:cNvCxnSpPr>
          <p:nvPr/>
        </p:nvCxnSpPr>
        <p:spPr>
          <a:xfrm>
            <a:off x="2886036" y="117153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E380B8F-2336-104F-8AD9-C3CF7225FEE5}"/>
              </a:ext>
            </a:extLst>
          </p:cNvPr>
          <p:cNvCxnSpPr>
            <a:cxnSpLocks/>
          </p:cNvCxnSpPr>
          <p:nvPr/>
        </p:nvCxnSpPr>
        <p:spPr>
          <a:xfrm>
            <a:off x="3044388" y="1169409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D575B52-7A84-9004-7AA0-9DFD043C9813}"/>
              </a:ext>
            </a:extLst>
          </p:cNvPr>
          <p:cNvCxnSpPr>
            <a:cxnSpLocks/>
          </p:cNvCxnSpPr>
          <p:nvPr/>
        </p:nvCxnSpPr>
        <p:spPr>
          <a:xfrm>
            <a:off x="3188647" y="1162832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12E5122-058E-DDE2-2D23-5B56393FD9C9}"/>
              </a:ext>
            </a:extLst>
          </p:cNvPr>
          <p:cNvCxnSpPr>
            <a:cxnSpLocks/>
          </p:cNvCxnSpPr>
          <p:nvPr/>
        </p:nvCxnSpPr>
        <p:spPr>
          <a:xfrm>
            <a:off x="2718420" y="1162832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690F092-8681-B393-5302-BA82DC51DC16}"/>
              </a:ext>
            </a:extLst>
          </p:cNvPr>
          <p:cNvCxnSpPr>
            <a:cxnSpLocks/>
          </p:cNvCxnSpPr>
          <p:nvPr/>
        </p:nvCxnSpPr>
        <p:spPr>
          <a:xfrm>
            <a:off x="2749556" y="176245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823D61E-E384-B351-5426-F79FAFCE24EE}"/>
              </a:ext>
            </a:extLst>
          </p:cNvPr>
          <p:cNvCxnSpPr>
            <a:cxnSpLocks/>
          </p:cNvCxnSpPr>
          <p:nvPr/>
        </p:nvCxnSpPr>
        <p:spPr>
          <a:xfrm>
            <a:off x="2907909" y="176245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322327-0718-3086-2E31-C91C94C47FF4}"/>
              </a:ext>
            </a:extLst>
          </p:cNvPr>
          <p:cNvCxnSpPr>
            <a:cxnSpLocks/>
          </p:cNvCxnSpPr>
          <p:nvPr/>
        </p:nvCxnSpPr>
        <p:spPr>
          <a:xfrm>
            <a:off x="3066261" y="1760324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B275306-2188-5694-2AAC-78CC97F61760}"/>
              </a:ext>
            </a:extLst>
          </p:cNvPr>
          <p:cNvCxnSpPr>
            <a:cxnSpLocks/>
          </p:cNvCxnSpPr>
          <p:nvPr/>
        </p:nvCxnSpPr>
        <p:spPr>
          <a:xfrm>
            <a:off x="3210520" y="1753747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9F7767D-421F-317C-58FF-F633D8DA91D6}"/>
              </a:ext>
            </a:extLst>
          </p:cNvPr>
          <p:cNvCxnSpPr>
            <a:cxnSpLocks/>
          </p:cNvCxnSpPr>
          <p:nvPr/>
        </p:nvCxnSpPr>
        <p:spPr>
          <a:xfrm>
            <a:off x="2740293" y="1753747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55FE062-BC2A-12D1-B15D-E199FE6B9F58}"/>
              </a:ext>
            </a:extLst>
          </p:cNvPr>
          <p:cNvSpPr txBox="1"/>
          <p:nvPr/>
        </p:nvSpPr>
        <p:spPr>
          <a:xfrm>
            <a:off x="2764771" y="1525326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EA8DA82-2D46-2C94-E087-D0A600339E2C}"/>
              </a:ext>
            </a:extLst>
          </p:cNvPr>
          <p:cNvCxnSpPr>
            <a:cxnSpLocks/>
          </p:cNvCxnSpPr>
          <p:nvPr/>
        </p:nvCxnSpPr>
        <p:spPr>
          <a:xfrm>
            <a:off x="2748536" y="235210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F96D6C8-B117-CA71-3105-9C8FDAC1D891}"/>
              </a:ext>
            </a:extLst>
          </p:cNvPr>
          <p:cNvCxnSpPr>
            <a:cxnSpLocks/>
          </p:cNvCxnSpPr>
          <p:nvPr/>
        </p:nvCxnSpPr>
        <p:spPr>
          <a:xfrm>
            <a:off x="2906889" y="235210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DAA0227-A703-0711-B2AB-202A7AC974AD}"/>
              </a:ext>
            </a:extLst>
          </p:cNvPr>
          <p:cNvCxnSpPr>
            <a:cxnSpLocks/>
          </p:cNvCxnSpPr>
          <p:nvPr/>
        </p:nvCxnSpPr>
        <p:spPr>
          <a:xfrm>
            <a:off x="3065241" y="2349974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D86742D-10E9-A3B5-4B0D-7348196D3B07}"/>
              </a:ext>
            </a:extLst>
          </p:cNvPr>
          <p:cNvCxnSpPr>
            <a:cxnSpLocks/>
          </p:cNvCxnSpPr>
          <p:nvPr/>
        </p:nvCxnSpPr>
        <p:spPr>
          <a:xfrm>
            <a:off x="3209500" y="2343397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D798C81-5FDC-2E11-7AB3-BC9B08DC5163}"/>
              </a:ext>
            </a:extLst>
          </p:cNvPr>
          <p:cNvCxnSpPr>
            <a:cxnSpLocks/>
          </p:cNvCxnSpPr>
          <p:nvPr/>
        </p:nvCxnSpPr>
        <p:spPr>
          <a:xfrm>
            <a:off x="2739273" y="2343397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7CC999C-17FA-0F04-09C2-F483CDDD8015}"/>
              </a:ext>
            </a:extLst>
          </p:cNvPr>
          <p:cNvSpPr txBox="1"/>
          <p:nvPr/>
        </p:nvSpPr>
        <p:spPr>
          <a:xfrm>
            <a:off x="2765335" y="2122159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4F914B9-EE01-C1F7-061E-5440D2CE4A95}"/>
              </a:ext>
            </a:extLst>
          </p:cNvPr>
          <p:cNvCxnSpPr>
            <a:cxnSpLocks/>
          </p:cNvCxnSpPr>
          <p:nvPr/>
        </p:nvCxnSpPr>
        <p:spPr>
          <a:xfrm>
            <a:off x="2745556" y="2922079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5B1808C-ED15-7A46-4343-C3AB20D8A905}"/>
              </a:ext>
            </a:extLst>
          </p:cNvPr>
          <p:cNvCxnSpPr>
            <a:cxnSpLocks/>
          </p:cNvCxnSpPr>
          <p:nvPr/>
        </p:nvCxnSpPr>
        <p:spPr>
          <a:xfrm>
            <a:off x="2903909" y="2922079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E1DB2D8-D032-3B19-B656-D655CE0E39CD}"/>
              </a:ext>
            </a:extLst>
          </p:cNvPr>
          <p:cNvCxnSpPr>
            <a:cxnSpLocks/>
          </p:cNvCxnSpPr>
          <p:nvPr/>
        </p:nvCxnSpPr>
        <p:spPr>
          <a:xfrm>
            <a:off x="3062261" y="2919953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00E533D-6AFA-577A-B4D8-72F9955B2174}"/>
              </a:ext>
            </a:extLst>
          </p:cNvPr>
          <p:cNvCxnSpPr>
            <a:cxnSpLocks/>
          </p:cNvCxnSpPr>
          <p:nvPr/>
        </p:nvCxnSpPr>
        <p:spPr>
          <a:xfrm>
            <a:off x="3206520" y="291337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A81CC8C-6BD5-F807-A7C6-83F6BB7BA8EE}"/>
              </a:ext>
            </a:extLst>
          </p:cNvPr>
          <p:cNvCxnSpPr>
            <a:cxnSpLocks/>
          </p:cNvCxnSpPr>
          <p:nvPr/>
        </p:nvCxnSpPr>
        <p:spPr>
          <a:xfrm>
            <a:off x="2736293" y="2913376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AD993F5-EA69-EBF1-0FBB-71F9702B7BD5}"/>
              </a:ext>
            </a:extLst>
          </p:cNvPr>
          <p:cNvSpPr txBox="1"/>
          <p:nvPr/>
        </p:nvSpPr>
        <p:spPr>
          <a:xfrm>
            <a:off x="2793028" y="2687477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B583E762-F4B4-B3E9-643D-A6BF1CA1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" y="4997531"/>
            <a:ext cx="3060669" cy="418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0B3CFE7-5CF7-E2CE-0849-7F591F871CC1}"/>
              </a:ext>
            </a:extLst>
          </p:cNvPr>
          <p:cNvSpPr txBox="1"/>
          <p:nvPr/>
        </p:nvSpPr>
        <p:spPr>
          <a:xfrm>
            <a:off x="759930" y="885833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#1</a:t>
            </a:r>
            <a:endParaRPr lang="ko-KR" altLang="en-US" sz="12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8245A0-26AD-520E-F0DB-650BA21D2DD7}"/>
              </a:ext>
            </a:extLst>
          </p:cNvPr>
          <p:cNvSpPr txBox="1"/>
          <p:nvPr/>
        </p:nvSpPr>
        <p:spPr>
          <a:xfrm>
            <a:off x="1207877" y="147674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#2</a:t>
            </a:r>
            <a:endParaRPr lang="ko-KR" altLang="en-US" sz="12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DF7E092-B008-C637-36C5-A474A1981B49}"/>
              </a:ext>
            </a:extLst>
          </p:cNvPr>
          <p:cNvSpPr txBox="1"/>
          <p:nvPr/>
        </p:nvSpPr>
        <p:spPr>
          <a:xfrm>
            <a:off x="2745556" y="936915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E2A1BE3-3662-7548-39B3-B05E896AF0E2}"/>
              </a:ext>
            </a:extLst>
          </p:cNvPr>
          <p:cNvSpPr txBox="1"/>
          <p:nvPr/>
        </p:nvSpPr>
        <p:spPr>
          <a:xfrm>
            <a:off x="307136" y="3487728"/>
            <a:ext cx="4801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Task: Search Box with Coin</a:t>
            </a:r>
            <a:r>
              <a:rPr lang="ko-KR" altLang="en-US" sz="1200" b="1"/>
              <a:t> </a:t>
            </a:r>
            <a:r>
              <a:rPr lang="en-US" altLang="ko-KR" sz="1000" b="1">
                <a:sym typeface="Wingdings" panose="05000000000000000000" pitchFamily="2" charset="2"/>
              </a:rPr>
              <a:t> Python Code </a:t>
            </a:r>
            <a:endParaRPr lang="en-US" altLang="ko-KR" sz="1000" b="1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B09A4E4-CB71-6D43-D198-7BFE0A1325AA}"/>
              </a:ext>
            </a:extLst>
          </p:cNvPr>
          <p:cNvSpPr txBox="1"/>
          <p:nvPr/>
        </p:nvSpPr>
        <p:spPr>
          <a:xfrm>
            <a:off x="262878" y="5662305"/>
            <a:ext cx="583483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(</a:t>
            </a:r>
            <a:r>
              <a:rPr lang="ko-KR" altLang="en-US" sz="1300"/>
              <a:t>즉</a:t>
            </a:r>
            <a:r>
              <a:rPr lang="en-US" altLang="ko-KR" sz="1300"/>
              <a:t>, ‘</a:t>
            </a:r>
            <a:r>
              <a:rPr lang="ko-KR" altLang="en-US" sz="1300"/>
              <a:t>상자 확인 번수</a:t>
            </a:r>
            <a:r>
              <a:rPr lang="en-US" altLang="ko-KR" sz="1300"/>
              <a:t>’) = </a:t>
            </a:r>
            <a:r>
              <a:rPr lang="ko-KR" altLang="en-US" sz="1300"/>
              <a:t>대략 </a:t>
            </a:r>
            <a:r>
              <a:rPr lang="en-US" altLang="ko-KR" sz="1300"/>
              <a:t>N</a:t>
            </a:r>
            <a:r>
              <a:rPr lang="ko-KR" altLang="en-US" sz="1300"/>
              <a:t>번</a:t>
            </a:r>
            <a:r>
              <a:rPr lang="en-US" altLang="ko-KR" sz="1000"/>
              <a:t>. [~ O(</a:t>
            </a:r>
            <a:r>
              <a:rPr lang="en-US" altLang="ko-KR" sz="1000">
                <a:latin typeface="Arial" panose="020B0604020202020204" pitchFamily="34" charset="0"/>
              </a:rPr>
              <a:t>N</a:t>
            </a:r>
            <a:r>
              <a:rPr lang="en-US" altLang="ko-KR" sz="1000"/>
              <a:t>) order]</a:t>
            </a:r>
            <a:endParaRPr lang="en-US" altLang="ko-KR" sz="1300"/>
          </a:p>
          <a:p>
            <a:endParaRPr lang="en-US" altLang="ko-KR" sz="400"/>
          </a:p>
          <a:p>
            <a:r>
              <a:rPr lang="en-US" altLang="ko-KR" sz="1050">
                <a:sym typeface="Wingdings" panose="05000000000000000000" pitchFamily="2" charset="2"/>
              </a:rPr>
              <a:t>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 번에 한 개의 상자를 각각 뒤집는 순차적인 확인을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번 해야 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	</a:t>
            </a:r>
            <a:endParaRPr lang="en-US" altLang="ko-KR" sz="1300"/>
          </a:p>
          <a:p>
            <a:r>
              <a:rPr lang="ko-KR" altLang="en-US" sz="1300"/>
              <a:t> </a:t>
            </a:r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05978C09-E069-7AAE-A9BA-B5EE4C02AC9F}"/>
              </a:ext>
            </a:extLst>
          </p:cNvPr>
          <p:cNvGrpSpPr/>
          <p:nvPr/>
        </p:nvGrpSpPr>
        <p:grpSpPr>
          <a:xfrm>
            <a:off x="565811" y="3819857"/>
            <a:ext cx="4002591" cy="1031054"/>
            <a:chOff x="664659" y="3715164"/>
            <a:chExt cx="4002591" cy="1031054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843D9147-0F23-0F2E-750E-5F7DDE55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59" y="3715164"/>
              <a:ext cx="4002591" cy="1031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714A4FF-8336-4E72-D468-9E11349B53DF}"/>
                </a:ext>
              </a:extLst>
            </p:cNvPr>
            <p:cNvSpPr txBox="1"/>
            <p:nvPr/>
          </p:nvSpPr>
          <p:spPr>
            <a:xfrm>
              <a:off x="902690" y="3935464"/>
              <a:ext cx="1234393" cy="19610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CB0CD683-439F-28BA-0079-4534D92FDDFA}"/>
              </a:ext>
            </a:extLst>
          </p:cNvPr>
          <p:cNvSpPr txBox="1"/>
          <p:nvPr/>
        </p:nvSpPr>
        <p:spPr>
          <a:xfrm>
            <a:off x="117109" y="653946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https://hgmin1159.github.io/quantum/quantum_algorithm/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45E9E57-14E0-B9EF-3C43-D79BED96BDC9}"/>
              </a:ext>
            </a:extLst>
          </p:cNvPr>
          <p:cNvSpPr txBox="1"/>
          <p:nvPr/>
        </p:nvSpPr>
        <p:spPr>
          <a:xfrm>
            <a:off x="178172" y="542871"/>
            <a:ext cx="4735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Classic Approach:  Sequential Search</a:t>
            </a:r>
            <a:endParaRPr lang="ko-KR" alt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726A8D-7B1F-030A-CA9C-2AF62158D4A2}"/>
              </a:ext>
            </a:extLst>
          </p:cNvPr>
          <p:cNvSpPr txBox="1"/>
          <p:nvPr/>
        </p:nvSpPr>
        <p:spPr>
          <a:xfrm>
            <a:off x="87085" y="152108"/>
            <a:ext cx="9724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상자 속 동전을 찾는 간단한 예제로, 양자 알고리즘의 속도 측면 이점을 확인해볼 수 있습니다.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3CBDF5-BBA3-22A7-54B0-B31D044C917C}"/>
              </a:ext>
            </a:extLst>
          </p:cNvPr>
          <p:cNvSpPr txBox="1"/>
          <p:nvPr/>
        </p:nvSpPr>
        <p:spPr>
          <a:xfrm>
            <a:off x="2577832" y="927640"/>
            <a:ext cx="851916" cy="2368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6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001D2-006C-786B-7E99-8D06FD33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8DD4F7F-A531-DCF7-25EC-40201B5ABE1B}"/>
              </a:ext>
            </a:extLst>
          </p:cNvPr>
          <p:cNvCxnSpPr>
            <a:cxnSpLocks/>
          </p:cNvCxnSpPr>
          <p:nvPr/>
        </p:nvCxnSpPr>
        <p:spPr>
          <a:xfrm>
            <a:off x="804663" y="1203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34DD513-57E8-206E-072C-4A85E4B75A11}"/>
              </a:ext>
            </a:extLst>
          </p:cNvPr>
          <p:cNvCxnSpPr>
            <a:cxnSpLocks/>
          </p:cNvCxnSpPr>
          <p:nvPr/>
        </p:nvCxnSpPr>
        <p:spPr>
          <a:xfrm>
            <a:off x="1109915" y="1203695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8C37E4B-CBA7-303A-04AF-17B37BC13754}"/>
              </a:ext>
            </a:extLst>
          </p:cNvPr>
          <p:cNvCxnSpPr>
            <a:cxnSpLocks/>
          </p:cNvCxnSpPr>
          <p:nvPr/>
        </p:nvCxnSpPr>
        <p:spPr>
          <a:xfrm>
            <a:off x="804663" y="1209790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739D4E-7E96-D337-E3C0-57185F900A2F}"/>
              </a:ext>
            </a:extLst>
          </p:cNvPr>
          <p:cNvCxnSpPr>
            <a:cxnSpLocks/>
          </p:cNvCxnSpPr>
          <p:nvPr/>
        </p:nvCxnSpPr>
        <p:spPr>
          <a:xfrm>
            <a:off x="1238052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A1A9A-3635-3160-7141-E99E3B73E491}"/>
              </a:ext>
            </a:extLst>
          </p:cNvPr>
          <p:cNvCxnSpPr>
            <a:cxnSpLocks/>
          </p:cNvCxnSpPr>
          <p:nvPr/>
        </p:nvCxnSpPr>
        <p:spPr>
          <a:xfrm>
            <a:off x="1543304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AC7AC-2E27-ECC5-1F89-38B223E6E5DA}"/>
              </a:ext>
            </a:extLst>
          </p:cNvPr>
          <p:cNvCxnSpPr>
            <a:cxnSpLocks/>
          </p:cNvCxnSpPr>
          <p:nvPr/>
        </p:nvCxnSpPr>
        <p:spPr>
          <a:xfrm>
            <a:off x="1238052" y="1211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D19507-EF4E-9D54-77BC-A89A24D312A9}"/>
              </a:ext>
            </a:extLst>
          </p:cNvPr>
          <p:cNvCxnSpPr>
            <a:cxnSpLocks/>
          </p:cNvCxnSpPr>
          <p:nvPr/>
        </p:nvCxnSpPr>
        <p:spPr>
          <a:xfrm>
            <a:off x="1669056" y="1205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493148-7606-345B-162B-87865323069C}"/>
              </a:ext>
            </a:extLst>
          </p:cNvPr>
          <p:cNvCxnSpPr>
            <a:cxnSpLocks/>
          </p:cNvCxnSpPr>
          <p:nvPr/>
        </p:nvCxnSpPr>
        <p:spPr>
          <a:xfrm>
            <a:off x="1974308" y="120582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F1846C-C1C6-850F-FABE-164D27FEF015}"/>
              </a:ext>
            </a:extLst>
          </p:cNvPr>
          <p:cNvCxnSpPr>
            <a:cxnSpLocks/>
          </p:cNvCxnSpPr>
          <p:nvPr/>
        </p:nvCxnSpPr>
        <p:spPr>
          <a:xfrm>
            <a:off x="1669056" y="121191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5755CF-0592-201D-F0FF-9E9D6F77E808}"/>
              </a:ext>
            </a:extLst>
          </p:cNvPr>
          <p:cNvCxnSpPr>
            <a:cxnSpLocks/>
          </p:cNvCxnSpPr>
          <p:nvPr/>
        </p:nvCxnSpPr>
        <p:spPr>
          <a:xfrm>
            <a:off x="2133400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6D39BC-FD73-F2B3-A2EF-0D548F16A614}"/>
              </a:ext>
            </a:extLst>
          </p:cNvPr>
          <p:cNvCxnSpPr>
            <a:cxnSpLocks/>
          </p:cNvCxnSpPr>
          <p:nvPr/>
        </p:nvCxnSpPr>
        <p:spPr>
          <a:xfrm>
            <a:off x="2438652" y="120582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0E55F3-CD38-5C65-95BF-55E332E17E9F}"/>
              </a:ext>
            </a:extLst>
          </p:cNvPr>
          <p:cNvCxnSpPr>
            <a:cxnSpLocks/>
          </p:cNvCxnSpPr>
          <p:nvPr/>
        </p:nvCxnSpPr>
        <p:spPr>
          <a:xfrm>
            <a:off x="2133400" y="121191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85B7317-74C5-B6B0-9567-85281DDC2B4E}"/>
              </a:ext>
            </a:extLst>
          </p:cNvPr>
          <p:cNvSpPr/>
          <p:nvPr/>
        </p:nvSpPr>
        <p:spPr>
          <a:xfrm>
            <a:off x="867355" y="1358546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134527-B782-8157-3A8B-AC59D670E66C}"/>
              </a:ext>
            </a:extLst>
          </p:cNvPr>
          <p:cNvCxnSpPr>
            <a:cxnSpLocks/>
          </p:cNvCxnSpPr>
          <p:nvPr/>
        </p:nvCxnSpPr>
        <p:spPr>
          <a:xfrm>
            <a:off x="823895" y="1769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8EB21C-9294-CEB4-E0E0-BAE9911694D3}"/>
              </a:ext>
            </a:extLst>
          </p:cNvPr>
          <p:cNvCxnSpPr>
            <a:cxnSpLocks/>
          </p:cNvCxnSpPr>
          <p:nvPr/>
        </p:nvCxnSpPr>
        <p:spPr>
          <a:xfrm>
            <a:off x="1129147" y="176937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FB8249-574C-830D-127B-FA9836F81F31}"/>
              </a:ext>
            </a:extLst>
          </p:cNvPr>
          <p:cNvCxnSpPr>
            <a:cxnSpLocks/>
          </p:cNvCxnSpPr>
          <p:nvPr/>
        </p:nvCxnSpPr>
        <p:spPr>
          <a:xfrm>
            <a:off x="823895" y="177546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E6A5BEF-1E61-67DC-180C-3DAD5FAE4CBE}"/>
              </a:ext>
            </a:extLst>
          </p:cNvPr>
          <p:cNvCxnSpPr>
            <a:cxnSpLocks/>
          </p:cNvCxnSpPr>
          <p:nvPr/>
        </p:nvCxnSpPr>
        <p:spPr>
          <a:xfrm>
            <a:off x="1257284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1F7686E-CEEE-DC8C-4DF5-8F9A4771C7EF}"/>
              </a:ext>
            </a:extLst>
          </p:cNvPr>
          <p:cNvCxnSpPr>
            <a:cxnSpLocks/>
          </p:cNvCxnSpPr>
          <p:nvPr/>
        </p:nvCxnSpPr>
        <p:spPr>
          <a:xfrm>
            <a:off x="1562536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B013D2-6027-6F37-9F82-E1D5FDBCCCCB}"/>
              </a:ext>
            </a:extLst>
          </p:cNvPr>
          <p:cNvCxnSpPr>
            <a:cxnSpLocks/>
          </p:cNvCxnSpPr>
          <p:nvPr/>
        </p:nvCxnSpPr>
        <p:spPr>
          <a:xfrm>
            <a:off x="1257284" y="1777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4AB3B-5D57-3359-A644-9E4018B1D6F8}"/>
              </a:ext>
            </a:extLst>
          </p:cNvPr>
          <p:cNvCxnSpPr>
            <a:cxnSpLocks/>
          </p:cNvCxnSpPr>
          <p:nvPr/>
        </p:nvCxnSpPr>
        <p:spPr>
          <a:xfrm>
            <a:off x="1688288" y="1771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E2C585-C82A-57F3-39BD-0F1C7FD4C1A1}"/>
              </a:ext>
            </a:extLst>
          </p:cNvPr>
          <p:cNvCxnSpPr>
            <a:cxnSpLocks/>
          </p:cNvCxnSpPr>
          <p:nvPr/>
        </p:nvCxnSpPr>
        <p:spPr>
          <a:xfrm>
            <a:off x="1993540" y="177150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99E108A-894B-B275-C567-E7A87E4A93CD}"/>
              </a:ext>
            </a:extLst>
          </p:cNvPr>
          <p:cNvCxnSpPr>
            <a:cxnSpLocks/>
          </p:cNvCxnSpPr>
          <p:nvPr/>
        </p:nvCxnSpPr>
        <p:spPr>
          <a:xfrm>
            <a:off x="1688288" y="177759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46C2A3-6411-937D-016A-C6CB5A0F4420}"/>
              </a:ext>
            </a:extLst>
          </p:cNvPr>
          <p:cNvCxnSpPr>
            <a:cxnSpLocks/>
          </p:cNvCxnSpPr>
          <p:nvPr/>
        </p:nvCxnSpPr>
        <p:spPr>
          <a:xfrm>
            <a:off x="2152632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1446326-D146-8565-BBCD-866C87A4291D}"/>
              </a:ext>
            </a:extLst>
          </p:cNvPr>
          <p:cNvCxnSpPr>
            <a:cxnSpLocks/>
          </p:cNvCxnSpPr>
          <p:nvPr/>
        </p:nvCxnSpPr>
        <p:spPr>
          <a:xfrm>
            <a:off x="2457884" y="177149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37AA288-F115-5EB1-4836-DA983CD67809}"/>
              </a:ext>
            </a:extLst>
          </p:cNvPr>
          <p:cNvCxnSpPr>
            <a:cxnSpLocks/>
          </p:cNvCxnSpPr>
          <p:nvPr/>
        </p:nvCxnSpPr>
        <p:spPr>
          <a:xfrm>
            <a:off x="2152632" y="177759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BD22FE-A193-153E-52AC-FE9AF90992DD}"/>
              </a:ext>
            </a:extLst>
          </p:cNvPr>
          <p:cNvSpPr/>
          <p:nvPr/>
        </p:nvSpPr>
        <p:spPr>
          <a:xfrm>
            <a:off x="1325249" y="1928520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766F34B-9268-79C7-A231-E8178F03BB41}"/>
              </a:ext>
            </a:extLst>
          </p:cNvPr>
          <p:cNvCxnSpPr>
            <a:cxnSpLocks/>
          </p:cNvCxnSpPr>
          <p:nvPr/>
        </p:nvCxnSpPr>
        <p:spPr>
          <a:xfrm>
            <a:off x="808720" y="2340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A7CA0B3-53A1-60A2-C40B-23FD4C01E0DA}"/>
              </a:ext>
            </a:extLst>
          </p:cNvPr>
          <p:cNvCxnSpPr>
            <a:cxnSpLocks/>
          </p:cNvCxnSpPr>
          <p:nvPr/>
        </p:nvCxnSpPr>
        <p:spPr>
          <a:xfrm>
            <a:off x="1113972" y="2340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801CA1-1C4B-C581-121B-3589AF212F7A}"/>
              </a:ext>
            </a:extLst>
          </p:cNvPr>
          <p:cNvCxnSpPr>
            <a:cxnSpLocks/>
          </p:cNvCxnSpPr>
          <p:nvPr/>
        </p:nvCxnSpPr>
        <p:spPr>
          <a:xfrm>
            <a:off x="808720" y="234669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5AFE99-EBF5-A8AD-8402-D81280C38809}"/>
              </a:ext>
            </a:extLst>
          </p:cNvPr>
          <p:cNvCxnSpPr>
            <a:cxnSpLocks/>
          </p:cNvCxnSpPr>
          <p:nvPr/>
        </p:nvCxnSpPr>
        <p:spPr>
          <a:xfrm>
            <a:off x="1242109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36968BD-541A-EE45-22A1-8736FABD85CB}"/>
              </a:ext>
            </a:extLst>
          </p:cNvPr>
          <p:cNvCxnSpPr>
            <a:cxnSpLocks/>
          </p:cNvCxnSpPr>
          <p:nvPr/>
        </p:nvCxnSpPr>
        <p:spPr>
          <a:xfrm>
            <a:off x="1547361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419E3A5-8CD7-B83B-242A-1A08D5A21D10}"/>
              </a:ext>
            </a:extLst>
          </p:cNvPr>
          <p:cNvCxnSpPr>
            <a:cxnSpLocks/>
          </p:cNvCxnSpPr>
          <p:nvPr/>
        </p:nvCxnSpPr>
        <p:spPr>
          <a:xfrm>
            <a:off x="1242109" y="2348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BC1CA5-ACCE-87DD-7382-B369AFACB308}"/>
              </a:ext>
            </a:extLst>
          </p:cNvPr>
          <p:cNvCxnSpPr>
            <a:cxnSpLocks/>
          </p:cNvCxnSpPr>
          <p:nvPr/>
        </p:nvCxnSpPr>
        <p:spPr>
          <a:xfrm>
            <a:off x="1673113" y="2342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A5EC1D-69E6-4244-D8D0-29CA02D39C15}"/>
              </a:ext>
            </a:extLst>
          </p:cNvPr>
          <p:cNvCxnSpPr>
            <a:cxnSpLocks/>
          </p:cNvCxnSpPr>
          <p:nvPr/>
        </p:nvCxnSpPr>
        <p:spPr>
          <a:xfrm>
            <a:off x="1978365" y="234272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43A8925-FCE2-C069-18FC-8936BFE158CA}"/>
              </a:ext>
            </a:extLst>
          </p:cNvPr>
          <p:cNvCxnSpPr>
            <a:cxnSpLocks/>
          </p:cNvCxnSpPr>
          <p:nvPr/>
        </p:nvCxnSpPr>
        <p:spPr>
          <a:xfrm>
            <a:off x="1673113" y="234881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1FF5602-7BAE-2128-377E-E81ED8CB8051}"/>
              </a:ext>
            </a:extLst>
          </p:cNvPr>
          <p:cNvCxnSpPr>
            <a:cxnSpLocks/>
          </p:cNvCxnSpPr>
          <p:nvPr/>
        </p:nvCxnSpPr>
        <p:spPr>
          <a:xfrm>
            <a:off x="2137457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97F04B9-8725-FE82-89CE-857CC15D30F0}"/>
              </a:ext>
            </a:extLst>
          </p:cNvPr>
          <p:cNvCxnSpPr>
            <a:cxnSpLocks/>
          </p:cNvCxnSpPr>
          <p:nvPr/>
        </p:nvCxnSpPr>
        <p:spPr>
          <a:xfrm>
            <a:off x="2442709" y="2342723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4955D39-6DC4-F835-BAA4-DBCE2E7111D3}"/>
              </a:ext>
            </a:extLst>
          </p:cNvPr>
          <p:cNvCxnSpPr>
            <a:cxnSpLocks/>
          </p:cNvCxnSpPr>
          <p:nvPr/>
        </p:nvCxnSpPr>
        <p:spPr>
          <a:xfrm>
            <a:off x="2137457" y="2348818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79B6C43-0340-9479-4058-5B472A88B080}"/>
              </a:ext>
            </a:extLst>
          </p:cNvPr>
          <p:cNvSpPr/>
          <p:nvPr/>
        </p:nvSpPr>
        <p:spPr>
          <a:xfrm>
            <a:off x="1748736" y="2499178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80E4381-D219-E779-79EF-53F286EAC8B1}"/>
              </a:ext>
            </a:extLst>
          </p:cNvPr>
          <p:cNvSpPr txBox="1"/>
          <p:nvPr/>
        </p:nvSpPr>
        <p:spPr>
          <a:xfrm>
            <a:off x="1641724" y="206359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#3</a:t>
            </a:r>
            <a:endParaRPr lang="ko-KR" altLang="en-US" sz="120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6A03CDB-E49A-274A-AC6B-6B2F0FAE7A1D}"/>
              </a:ext>
            </a:extLst>
          </p:cNvPr>
          <p:cNvCxnSpPr>
            <a:cxnSpLocks/>
          </p:cNvCxnSpPr>
          <p:nvPr/>
        </p:nvCxnSpPr>
        <p:spPr>
          <a:xfrm>
            <a:off x="773275" y="2908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46ABB61-2CD4-6C3C-448B-0182C79025CC}"/>
              </a:ext>
            </a:extLst>
          </p:cNvPr>
          <p:cNvCxnSpPr>
            <a:cxnSpLocks/>
          </p:cNvCxnSpPr>
          <p:nvPr/>
        </p:nvCxnSpPr>
        <p:spPr>
          <a:xfrm>
            <a:off x="1078527" y="290891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9985A3F-9221-DEBD-1CAD-CE238B5E0187}"/>
              </a:ext>
            </a:extLst>
          </p:cNvPr>
          <p:cNvCxnSpPr>
            <a:cxnSpLocks/>
          </p:cNvCxnSpPr>
          <p:nvPr/>
        </p:nvCxnSpPr>
        <p:spPr>
          <a:xfrm>
            <a:off x="773275" y="291500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2CACFED-2AAB-32B0-1844-4ADF87C82704}"/>
              </a:ext>
            </a:extLst>
          </p:cNvPr>
          <p:cNvCxnSpPr>
            <a:cxnSpLocks/>
          </p:cNvCxnSpPr>
          <p:nvPr/>
        </p:nvCxnSpPr>
        <p:spPr>
          <a:xfrm>
            <a:off x="1206664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A4E438-5A1D-FA77-A9D9-9976BC72962B}"/>
              </a:ext>
            </a:extLst>
          </p:cNvPr>
          <p:cNvCxnSpPr>
            <a:cxnSpLocks/>
          </p:cNvCxnSpPr>
          <p:nvPr/>
        </p:nvCxnSpPr>
        <p:spPr>
          <a:xfrm>
            <a:off x="1511916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3654F5D-8EAA-DF92-A560-124A777DE03B}"/>
              </a:ext>
            </a:extLst>
          </p:cNvPr>
          <p:cNvCxnSpPr>
            <a:cxnSpLocks/>
          </p:cNvCxnSpPr>
          <p:nvPr/>
        </p:nvCxnSpPr>
        <p:spPr>
          <a:xfrm>
            <a:off x="1206664" y="2917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FD43E7F-7C56-9DCD-0B81-9D9A4438B43A}"/>
              </a:ext>
            </a:extLst>
          </p:cNvPr>
          <p:cNvCxnSpPr>
            <a:cxnSpLocks/>
          </p:cNvCxnSpPr>
          <p:nvPr/>
        </p:nvCxnSpPr>
        <p:spPr>
          <a:xfrm>
            <a:off x="1637668" y="2911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AC24B3-7B30-3A3C-06FB-F03BF9B4C72B}"/>
              </a:ext>
            </a:extLst>
          </p:cNvPr>
          <p:cNvCxnSpPr>
            <a:cxnSpLocks/>
          </p:cNvCxnSpPr>
          <p:nvPr/>
        </p:nvCxnSpPr>
        <p:spPr>
          <a:xfrm>
            <a:off x="1942920" y="29110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7F8A579-1EE4-26CC-94CE-F5043D6C8B82}"/>
              </a:ext>
            </a:extLst>
          </p:cNvPr>
          <p:cNvCxnSpPr>
            <a:cxnSpLocks/>
          </p:cNvCxnSpPr>
          <p:nvPr/>
        </p:nvCxnSpPr>
        <p:spPr>
          <a:xfrm>
            <a:off x="1637668" y="291713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22C8353-1E18-20F8-6CB7-3DF6C539EEAD}"/>
              </a:ext>
            </a:extLst>
          </p:cNvPr>
          <p:cNvCxnSpPr>
            <a:cxnSpLocks/>
          </p:cNvCxnSpPr>
          <p:nvPr/>
        </p:nvCxnSpPr>
        <p:spPr>
          <a:xfrm>
            <a:off x="2102012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BF3FBF-F4FD-9CB9-9ECC-A51570129CEF}"/>
              </a:ext>
            </a:extLst>
          </p:cNvPr>
          <p:cNvCxnSpPr>
            <a:cxnSpLocks/>
          </p:cNvCxnSpPr>
          <p:nvPr/>
        </p:nvCxnSpPr>
        <p:spPr>
          <a:xfrm>
            <a:off x="2407264" y="291103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FA859B6-96AF-FFBC-ED9B-07F6DFDAF61A}"/>
              </a:ext>
            </a:extLst>
          </p:cNvPr>
          <p:cNvCxnSpPr>
            <a:cxnSpLocks/>
          </p:cNvCxnSpPr>
          <p:nvPr/>
        </p:nvCxnSpPr>
        <p:spPr>
          <a:xfrm>
            <a:off x="2102012" y="291713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751F9FF1-38A5-1245-ECB5-CEC96BCB3787}"/>
              </a:ext>
            </a:extLst>
          </p:cNvPr>
          <p:cNvSpPr/>
          <p:nvPr/>
        </p:nvSpPr>
        <p:spPr>
          <a:xfrm>
            <a:off x="2170982" y="3069873"/>
            <a:ext cx="166938" cy="121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3F2D5A-C84E-5CD4-A720-7A1C698A4289}"/>
              </a:ext>
            </a:extLst>
          </p:cNvPr>
          <p:cNvSpPr txBox="1"/>
          <p:nvPr/>
        </p:nvSpPr>
        <p:spPr>
          <a:xfrm>
            <a:off x="2070623" y="263191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#4</a:t>
            </a:r>
            <a:endParaRPr lang="ko-KR" altLang="en-US" sz="12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0E1FB8-5219-31FB-6565-FBE3BB707C13}"/>
              </a:ext>
            </a:extLst>
          </p:cNvPr>
          <p:cNvSpPr txBox="1"/>
          <p:nvPr/>
        </p:nvSpPr>
        <p:spPr>
          <a:xfrm>
            <a:off x="2578168" y="1219512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(1, 0, 0, 0)</a:t>
            </a:r>
            <a:endParaRPr lang="ko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012C4A-AAA4-A329-F2CC-F0A40B341568}"/>
              </a:ext>
            </a:extLst>
          </p:cNvPr>
          <p:cNvSpPr txBox="1"/>
          <p:nvPr/>
        </p:nvSpPr>
        <p:spPr>
          <a:xfrm>
            <a:off x="2610220" y="1804608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(0, 1, 0, 0)</a:t>
            </a:r>
            <a:endParaRPr lang="ko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7390C7-5DB2-DB94-C8C2-FD5CE94AA096}"/>
              </a:ext>
            </a:extLst>
          </p:cNvPr>
          <p:cNvSpPr txBox="1"/>
          <p:nvPr/>
        </p:nvSpPr>
        <p:spPr>
          <a:xfrm>
            <a:off x="2610220" y="2375163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(0, 0, 1, 0)</a:t>
            </a:r>
            <a:endParaRPr lang="ko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4240E2-D7E7-0116-27FA-8C72898858C2}"/>
              </a:ext>
            </a:extLst>
          </p:cNvPr>
          <p:cNvSpPr txBox="1"/>
          <p:nvPr/>
        </p:nvSpPr>
        <p:spPr>
          <a:xfrm>
            <a:off x="2612254" y="2932280"/>
            <a:ext cx="83298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(0, 0, 0, 1)</a:t>
            </a:r>
            <a:endParaRPr lang="ko-KR" altLang="en-US" sz="120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DAB8B9F-3342-3A6F-5E0A-2BF7C95714E9}"/>
              </a:ext>
            </a:extLst>
          </p:cNvPr>
          <p:cNvCxnSpPr>
            <a:cxnSpLocks/>
          </p:cNvCxnSpPr>
          <p:nvPr/>
        </p:nvCxnSpPr>
        <p:spPr>
          <a:xfrm>
            <a:off x="2760071" y="1183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178F59E-46C6-DC30-9472-5693CD200EED}"/>
              </a:ext>
            </a:extLst>
          </p:cNvPr>
          <p:cNvCxnSpPr>
            <a:cxnSpLocks/>
          </p:cNvCxnSpPr>
          <p:nvPr/>
        </p:nvCxnSpPr>
        <p:spPr>
          <a:xfrm>
            <a:off x="2918424" y="1183286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05B73FD-0E82-947A-B8C5-537782CAAE39}"/>
              </a:ext>
            </a:extLst>
          </p:cNvPr>
          <p:cNvCxnSpPr>
            <a:cxnSpLocks/>
          </p:cNvCxnSpPr>
          <p:nvPr/>
        </p:nvCxnSpPr>
        <p:spPr>
          <a:xfrm>
            <a:off x="3076776" y="118116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77E2EC5-5E22-AE05-FC74-DBE97853CBAB}"/>
              </a:ext>
            </a:extLst>
          </p:cNvPr>
          <p:cNvCxnSpPr>
            <a:cxnSpLocks/>
          </p:cNvCxnSpPr>
          <p:nvPr/>
        </p:nvCxnSpPr>
        <p:spPr>
          <a:xfrm>
            <a:off x="3221035" y="1174583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E0D900E-7190-0E82-8D8F-640EF2FCE141}"/>
              </a:ext>
            </a:extLst>
          </p:cNvPr>
          <p:cNvCxnSpPr>
            <a:cxnSpLocks/>
          </p:cNvCxnSpPr>
          <p:nvPr/>
        </p:nvCxnSpPr>
        <p:spPr>
          <a:xfrm>
            <a:off x="2750808" y="1174583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1292BE2-B4FF-EED7-38E7-2189C5FB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95" y="1969041"/>
            <a:ext cx="2798439" cy="4828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6A88B12-CF42-C07C-40A7-9EAFBCA11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58" y="1772075"/>
            <a:ext cx="323605" cy="2489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B3FDEBA-52F1-3555-AD76-EDB92328A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859" y="2345437"/>
            <a:ext cx="303828" cy="2349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ACD3998-BF07-F314-20A7-5BBCCFC02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858" y="2939305"/>
            <a:ext cx="349800" cy="2581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F1AC9E-A2F6-4474-5BC5-C197B9F44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014" y="1177008"/>
            <a:ext cx="318672" cy="24234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3212329E-22F8-70A8-0921-1C9642C12F1E}"/>
              </a:ext>
            </a:extLst>
          </p:cNvPr>
          <p:cNvGrpSpPr/>
          <p:nvPr/>
        </p:nvGrpSpPr>
        <p:grpSpPr>
          <a:xfrm>
            <a:off x="4050269" y="1080290"/>
            <a:ext cx="225959" cy="66698"/>
            <a:chOff x="4097129" y="1096731"/>
            <a:chExt cx="225959" cy="100268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809F137-62C3-1157-A3AB-071F1434A40F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2C97E64-CC0E-3167-3A84-9E2FC3F7FD3C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BB8D90E-D819-C3F6-C57C-061C02314E21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E5BD407-8281-ABCE-5090-39B3E05FFA5E}"/>
              </a:ext>
            </a:extLst>
          </p:cNvPr>
          <p:cNvSpPr txBox="1"/>
          <p:nvPr/>
        </p:nvSpPr>
        <p:spPr>
          <a:xfrm>
            <a:off x="3910442" y="87885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271889-9EF6-6BFC-1131-5CD3A4562286}"/>
              </a:ext>
            </a:extLst>
          </p:cNvPr>
          <p:cNvCxnSpPr/>
          <p:nvPr/>
        </p:nvCxnSpPr>
        <p:spPr>
          <a:xfrm>
            <a:off x="3411154" y="130634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CC527E0-DA1D-50B3-7390-4329EF285BC6}"/>
              </a:ext>
            </a:extLst>
          </p:cNvPr>
          <p:cNvCxnSpPr>
            <a:cxnSpLocks/>
          </p:cNvCxnSpPr>
          <p:nvPr/>
        </p:nvCxnSpPr>
        <p:spPr>
          <a:xfrm>
            <a:off x="2781944" y="1774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B611D55-2201-64EA-BDD9-5BB52E20F9A2}"/>
              </a:ext>
            </a:extLst>
          </p:cNvPr>
          <p:cNvCxnSpPr>
            <a:cxnSpLocks/>
          </p:cNvCxnSpPr>
          <p:nvPr/>
        </p:nvCxnSpPr>
        <p:spPr>
          <a:xfrm>
            <a:off x="2940297" y="177420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D72578-C90A-0AF8-3AFB-26DB24CED5FA}"/>
              </a:ext>
            </a:extLst>
          </p:cNvPr>
          <p:cNvCxnSpPr>
            <a:cxnSpLocks/>
          </p:cNvCxnSpPr>
          <p:nvPr/>
        </p:nvCxnSpPr>
        <p:spPr>
          <a:xfrm>
            <a:off x="3098649" y="177207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0E38C3-4F7F-8D48-E24D-C7515AF10074}"/>
              </a:ext>
            </a:extLst>
          </p:cNvPr>
          <p:cNvCxnSpPr>
            <a:cxnSpLocks/>
          </p:cNvCxnSpPr>
          <p:nvPr/>
        </p:nvCxnSpPr>
        <p:spPr>
          <a:xfrm>
            <a:off x="3242908" y="176549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9601582-F6F9-0566-EA16-9855F99FE691}"/>
              </a:ext>
            </a:extLst>
          </p:cNvPr>
          <p:cNvCxnSpPr>
            <a:cxnSpLocks/>
          </p:cNvCxnSpPr>
          <p:nvPr/>
        </p:nvCxnSpPr>
        <p:spPr>
          <a:xfrm>
            <a:off x="2772681" y="176549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265376C-890C-81E5-5304-987EFCB2F82C}"/>
              </a:ext>
            </a:extLst>
          </p:cNvPr>
          <p:cNvSpPr txBox="1"/>
          <p:nvPr/>
        </p:nvSpPr>
        <p:spPr>
          <a:xfrm>
            <a:off x="2797159" y="1537077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AFF8C94-93F8-F95F-A6D6-43D4E06DA0ED}"/>
              </a:ext>
            </a:extLst>
          </p:cNvPr>
          <p:cNvCxnSpPr>
            <a:cxnSpLocks/>
          </p:cNvCxnSpPr>
          <p:nvPr/>
        </p:nvCxnSpPr>
        <p:spPr>
          <a:xfrm>
            <a:off x="2780924" y="2363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8A1EB20-E88F-2D22-0DC2-58073290DBB3}"/>
              </a:ext>
            </a:extLst>
          </p:cNvPr>
          <p:cNvCxnSpPr>
            <a:cxnSpLocks/>
          </p:cNvCxnSpPr>
          <p:nvPr/>
        </p:nvCxnSpPr>
        <p:spPr>
          <a:xfrm>
            <a:off x="2939277" y="2363851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165F6D7-307C-4923-9F42-BF724691C7F2}"/>
              </a:ext>
            </a:extLst>
          </p:cNvPr>
          <p:cNvCxnSpPr>
            <a:cxnSpLocks/>
          </p:cNvCxnSpPr>
          <p:nvPr/>
        </p:nvCxnSpPr>
        <p:spPr>
          <a:xfrm>
            <a:off x="3097629" y="2361725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0EEFE03-2C68-2ABC-5A85-796AFA98FA19}"/>
              </a:ext>
            </a:extLst>
          </p:cNvPr>
          <p:cNvCxnSpPr>
            <a:cxnSpLocks/>
          </p:cNvCxnSpPr>
          <p:nvPr/>
        </p:nvCxnSpPr>
        <p:spPr>
          <a:xfrm>
            <a:off x="3241888" y="2355148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C2390D2-4254-A3C3-0B64-D63C90E168C1}"/>
              </a:ext>
            </a:extLst>
          </p:cNvPr>
          <p:cNvCxnSpPr>
            <a:cxnSpLocks/>
          </p:cNvCxnSpPr>
          <p:nvPr/>
        </p:nvCxnSpPr>
        <p:spPr>
          <a:xfrm>
            <a:off x="2771661" y="2355148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B23DE64-9501-D405-5AD9-C3A9E0DE10F2}"/>
              </a:ext>
            </a:extLst>
          </p:cNvPr>
          <p:cNvSpPr txBox="1"/>
          <p:nvPr/>
        </p:nvSpPr>
        <p:spPr>
          <a:xfrm>
            <a:off x="2797723" y="2133910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864E493-1F1C-BBE1-3540-246C07125026}"/>
              </a:ext>
            </a:extLst>
          </p:cNvPr>
          <p:cNvCxnSpPr>
            <a:cxnSpLocks/>
          </p:cNvCxnSpPr>
          <p:nvPr/>
        </p:nvCxnSpPr>
        <p:spPr>
          <a:xfrm>
            <a:off x="2777944" y="2933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3EA1E8B-EC66-0F15-417A-7E3B85F9927E}"/>
              </a:ext>
            </a:extLst>
          </p:cNvPr>
          <p:cNvCxnSpPr>
            <a:cxnSpLocks/>
          </p:cNvCxnSpPr>
          <p:nvPr/>
        </p:nvCxnSpPr>
        <p:spPr>
          <a:xfrm>
            <a:off x="2936297" y="2933830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8B38DA3-E99F-89A0-6549-3928DFB13823}"/>
              </a:ext>
            </a:extLst>
          </p:cNvPr>
          <p:cNvCxnSpPr>
            <a:cxnSpLocks/>
          </p:cNvCxnSpPr>
          <p:nvPr/>
        </p:nvCxnSpPr>
        <p:spPr>
          <a:xfrm>
            <a:off x="3094649" y="2931704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184B30F-2855-B5B4-3FAB-3DB040F37DDD}"/>
              </a:ext>
            </a:extLst>
          </p:cNvPr>
          <p:cNvCxnSpPr>
            <a:cxnSpLocks/>
          </p:cNvCxnSpPr>
          <p:nvPr/>
        </p:nvCxnSpPr>
        <p:spPr>
          <a:xfrm>
            <a:off x="3238908" y="2925127"/>
            <a:ext cx="0" cy="9369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0F9BD56-3889-84BA-03FD-36B101573AF1}"/>
              </a:ext>
            </a:extLst>
          </p:cNvPr>
          <p:cNvCxnSpPr>
            <a:cxnSpLocks/>
          </p:cNvCxnSpPr>
          <p:nvPr/>
        </p:nvCxnSpPr>
        <p:spPr>
          <a:xfrm>
            <a:off x="2768681" y="2925127"/>
            <a:ext cx="47718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7E3C40F-BD78-1C42-D42B-9B2E6C709A3E}"/>
              </a:ext>
            </a:extLst>
          </p:cNvPr>
          <p:cNvSpPr txBox="1"/>
          <p:nvPr/>
        </p:nvSpPr>
        <p:spPr>
          <a:xfrm>
            <a:off x="2825416" y="2699228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63EFF19-0CA0-5E77-3FB2-917123400879}"/>
              </a:ext>
            </a:extLst>
          </p:cNvPr>
          <p:cNvCxnSpPr/>
          <p:nvPr/>
        </p:nvCxnSpPr>
        <p:spPr>
          <a:xfrm>
            <a:off x="3426702" y="1880054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A6098DB0-05E3-5B6D-4418-7FDD220CC6C4}"/>
              </a:ext>
            </a:extLst>
          </p:cNvPr>
          <p:cNvCxnSpPr/>
          <p:nvPr/>
        </p:nvCxnSpPr>
        <p:spPr>
          <a:xfrm>
            <a:off x="3443206" y="2455416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2F31D98-F0EB-E439-53DF-5F00227D80BB}"/>
              </a:ext>
            </a:extLst>
          </p:cNvPr>
          <p:cNvCxnSpPr/>
          <p:nvPr/>
        </p:nvCxnSpPr>
        <p:spPr>
          <a:xfrm>
            <a:off x="3443206" y="3068398"/>
            <a:ext cx="44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65DE647-FEA5-A1A2-FD0E-F256AFEE4ED1}"/>
              </a:ext>
            </a:extLst>
          </p:cNvPr>
          <p:cNvGrpSpPr/>
          <p:nvPr/>
        </p:nvGrpSpPr>
        <p:grpSpPr>
          <a:xfrm>
            <a:off x="4068821" y="1673322"/>
            <a:ext cx="225959" cy="58045"/>
            <a:chOff x="4097129" y="1096731"/>
            <a:chExt cx="225959" cy="100268"/>
          </a:xfrm>
        </p:grpSpPr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18E6C95F-5FFE-3C69-8A1F-6031BC4E5110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A8B4E52-401C-B9EC-EA8E-6C750EA1F230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C1EEC299-A66E-2EF5-A3C3-E449B630DBA1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54D3FEB-3059-CAC3-0EFA-32C6C8906973}"/>
              </a:ext>
            </a:extLst>
          </p:cNvPr>
          <p:cNvSpPr txBox="1"/>
          <p:nvPr/>
        </p:nvSpPr>
        <p:spPr>
          <a:xfrm>
            <a:off x="3929490" y="14797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6BA9742-FF20-8164-1451-3ADB32E84181}"/>
              </a:ext>
            </a:extLst>
          </p:cNvPr>
          <p:cNvGrpSpPr/>
          <p:nvPr/>
        </p:nvGrpSpPr>
        <p:grpSpPr>
          <a:xfrm>
            <a:off x="4069317" y="2240719"/>
            <a:ext cx="225959" cy="65822"/>
            <a:chOff x="4097129" y="1096731"/>
            <a:chExt cx="225959" cy="100268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FC34FA28-7CE3-95E3-550A-2D738120EAF0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F1A93D3F-783C-68BA-AB8D-B5E230B7CCE9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08DC30FF-B786-B9E7-0F59-2A8889F47C33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05BAEB32-8585-FA80-FB66-42689B5F7E76}"/>
              </a:ext>
            </a:extLst>
          </p:cNvPr>
          <p:cNvSpPr txBox="1"/>
          <p:nvPr/>
        </p:nvSpPr>
        <p:spPr>
          <a:xfrm>
            <a:off x="3929490" y="2039280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68B548E-180A-0A46-5CF6-98554C0D01FB}"/>
              </a:ext>
            </a:extLst>
          </p:cNvPr>
          <p:cNvGrpSpPr/>
          <p:nvPr/>
        </p:nvGrpSpPr>
        <p:grpSpPr>
          <a:xfrm>
            <a:off x="4085473" y="2823370"/>
            <a:ext cx="225959" cy="74433"/>
            <a:chOff x="4097129" y="1096731"/>
            <a:chExt cx="225959" cy="100268"/>
          </a:xfrm>
        </p:grpSpPr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11037579-3BD8-CF35-7273-F90696014A3B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103308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DD660DBB-9285-0A94-E884-463CB93CE851}"/>
                </a:ext>
              </a:extLst>
            </p:cNvPr>
            <p:cNvCxnSpPr>
              <a:cxnSpLocks/>
            </p:cNvCxnSpPr>
            <p:nvPr/>
          </p:nvCxnSpPr>
          <p:spPr>
            <a:xfrm>
              <a:off x="4312827" y="1096731"/>
              <a:ext cx="0" cy="9369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86B48E9E-AD95-0E8F-3C6C-BFB7C15109E7}"/>
                </a:ext>
              </a:extLst>
            </p:cNvPr>
            <p:cNvCxnSpPr>
              <a:cxnSpLocks/>
            </p:cNvCxnSpPr>
            <p:nvPr/>
          </p:nvCxnSpPr>
          <p:spPr>
            <a:xfrm>
              <a:off x="4097129" y="1096731"/>
              <a:ext cx="22595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B7344B7-32A6-61C4-7922-2EDFD63E9EA3}"/>
              </a:ext>
            </a:extLst>
          </p:cNvPr>
          <p:cNvSpPr txBox="1"/>
          <p:nvPr/>
        </p:nvSpPr>
        <p:spPr>
          <a:xfrm>
            <a:off x="3945646" y="2621931"/>
            <a:ext cx="521187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2 qubit</a:t>
            </a:r>
            <a:endParaRPr lang="ko-KR" altLang="en-US" sz="80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28EF07AA-56FF-090E-DA78-3C9B811AE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65" y="5009282"/>
            <a:ext cx="3060669" cy="41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B9ECECB-E3B6-793F-D9A5-D60F8B1D7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453" y="3555927"/>
            <a:ext cx="2712714" cy="44602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5CE4F2F-D8D2-67C4-A407-3D250470706E}"/>
              </a:ext>
            </a:extLst>
          </p:cNvPr>
          <p:cNvCxnSpPr>
            <a:cxnSpLocks/>
          </p:cNvCxnSpPr>
          <p:nvPr/>
        </p:nvCxnSpPr>
        <p:spPr>
          <a:xfrm>
            <a:off x="10016385" y="20532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948D462-F2E7-A125-A3C9-23141F9ED9E6}"/>
              </a:ext>
            </a:extLst>
          </p:cNvPr>
          <p:cNvCxnSpPr>
            <a:cxnSpLocks/>
          </p:cNvCxnSpPr>
          <p:nvPr/>
        </p:nvCxnSpPr>
        <p:spPr>
          <a:xfrm>
            <a:off x="10321637" y="205324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991783-3C55-47A3-C0FF-66BB84C82145}"/>
              </a:ext>
            </a:extLst>
          </p:cNvPr>
          <p:cNvCxnSpPr>
            <a:cxnSpLocks/>
          </p:cNvCxnSpPr>
          <p:nvPr/>
        </p:nvCxnSpPr>
        <p:spPr>
          <a:xfrm>
            <a:off x="10016385" y="205934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E282515-323B-777B-C748-4DCF9A2D96BF}"/>
              </a:ext>
            </a:extLst>
          </p:cNvPr>
          <p:cNvCxnSpPr>
            <a:cxnSpLocks/>
          </p:cNvCxnSpPr>
          <p:nvPr/>
        </p:nvCxnSpPr>
        <p:spPr>
          <a:xfrm>
            <a:off x="10545342" y="2057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49535ED-A44B-0FCF-31EC-837A28BD40CD}"/>
              </a:ext>
            </a:extLst>
          </p:cNvPr>
          <p:cNvCxnSpPr>
            <a:cxnSpLocks/>
          </p:cNvCxnSpPr>
          <p:nvPr/>
        </p:nvCxnSpPr>
        <p:spPr>
          <a:xfrm>
            <a:off x="10850594" y="205759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EA2C37E-DA3B-5D44-0062-E5F9AF5946C2}"/>
              </a:ext>
            </a:extLst>
          </p:cNvPr>
          <p:cNvCxnSpPr>
            <a:cxnSpLocks/>
          </p:cNvCxnSpPr>
          <p:nvPr/>
        </p:nvCxnSpPr>
        <p:spPr>
          <a:xfrm>
            <a:off x="10545342" y="206369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B32C430-DA23-32A7-BB63-5E047BF14B49}"/>
              </a:ext>
            </a:extLst>
          </p:cNvPr>
          <p:cNvCxnSpPr>
            <a:cxnSpLocks/>
          </p:cNvCxnSpPr>
          <p:nvPr/>
        </p:nvCxnSpPr>
        <p:spPr>
          <a:xfrm>
            <a:off x="11049371" y="20651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176F000-E464-29A1-4EC7-46BDECE26686}"/>
              </a:ext>
            </a:extLst>
          </p:cNvPr>
          <p:cNvCxnSpPr>
            <a:cxnSpLocks/>
          </p:cNvCxnSpPr>
          <p:nvPr/>
        </p:nvCxnSpPr>
        <p:spPr>
          <a:xfrm>
            <a:off x="11354623" y="2065138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676AC24-80B4-63FF-5C0A-728489420C49}"/>
              </a:ext>
            </a:extLst>
          </p:cNvPr>
          <p:cNvCxnSpPr>
            <a:cxnSpLocks/>
          </p:cNvCxnSpPr>
          <p:nvPr/>
        </p:nvCxnSpPr>
        <p:spPr>
          <a:xfrm>
            <a:off x="11049371" y="2071233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AFB0662-2C04-5343-C3A0-69B968709115}"/>
              </a:ext>
            </a:extLst>
          </p:cNvPr>
          <p:cNvCxnSpPr>
            <a:cxnSpLocks/>
          </p:cNvCxnSpPr>
          <p:nvPr/>
        </p:nvCxnSpPr>
        <p:spPr>
          <a:xfrm>
            <a:off x="11589915" y="20734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FC38753-56E8-5DC8-8739-CFD29D5E2418}"/>
              </a:ext>
            </a:extLst>
          </p:cNvPr>
          <p:cNvCxnSpPr>
            <a:cxnSpLocks/>
          </p:cNvCxnSpPr>
          <p:nvPr/>
        </p:nvCxnSpPr>
        <p:spPr>
          <a:xfrm>
            <a:off x="11895167" y="2073472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7C8325D-6519-2AA9-46BE-1930BAF50A99}"/>
              </a:ext>
            </a:extLst>
          </p:cNvPr>
          <p:cNvCxnSpPr>
            <a:cxnSpLocks/>
          </p:cNvCxnSpPr>
          <p:nvPr/>
        </p:nvCxnSpPr>
        <p:spPr>
          <a:xfrm>
            <a:off x="11589915" y="2079567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F6E8CB7-7832-AAE5-BE35-20859812E02F}"/>
              </a:ext>
            </a:extLst>
          </p:cNvPr>
          <p:cNvSpPr/>
          <p:nvPr/>
        </p:nvSpPr>
        <p:spPr>
          <a:xfrm>
            <a:off x="10080664" y="2217227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C3253DA-D0D6-C0DA-4862-F13F622B659D}"/>
              </a:ext>
            </a:extLst>
          </p:cNvPr>
          <p:cNvSpPr txBox="1"/>
          <p:nvPr/>
        </p:nvSpPr>
        <p:spPr>
          <a:xfrm>
            <a:off x="9984996" y="1734767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7A2B41-27CA-F312-65E6-7F688270EBAA}"/>
              </a:ext>
            </a:extLst>
          </p:cNvPr>
          <p:cNvSpPr txBox="1"/>
          <p:nvPr/>
        </p:nvSpPr>
        <p:spPr>
          <a:xfrm>
            <a:off x="792318" y="89758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#1</a:t>
            </a:r>
            <a:endParaRPr lang="ko-KR" altLang="en-US" sz="12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CE4EE8F-5BDA-F8B2-E43A-39CD1F9D52A4}"/>
              </a:ext>
            </a:extLst>
          </p:cNvPr>
          <p:cNvSpPr txBox="1"/>
          <p:nvPr/>
        </p:nvSpPr>
        <p:spPr>
          <a:xfrm>
            <a:off x="1240265" y="148849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#2</a:t>
            </a:r>
            <a:endParaRPr lang="ko-KR" altLang="en-US" sz="12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59859E-FE30-6893-0596-E9656BFDA411}"/>
              </a:ext>
            </a:extLst>
          </p:cNvPr>
          <p:cNvSpPr txBox="1"/>
          <p:nvPr/>
        </p:nvSpPr>
        <p:spPr>
          <a:xfrm>
            <a:off x="2777944" y="948666"/>
            <a:ext cx="44174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/>
              <a:t>4 bit</a:t>
            </a:r>
            <a:endParaRPr lang="ko-KR" altLang="en-US" sz="80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A003D23-8976-0D3D-1272-21119F7F21C2}"/>
              </a:ext>
            </a:extLst>
          </p:cNvPr>
          <p:cNvSpPr/>
          <p:nvPr/>
        </p:nvSpPr>
        <p:spPr>
          <a:xfrm>
            <a:off x="11117620" y="2231753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FD7A7BE-2F71-AB37-A078-4BD8B9348D99}"/>
              </a:ext>
            </a:extLst>
          </p:cNvPr>
          <p:cNvSpPr/>
          <p:nvPr/>
        </p:nvSpPr>
        <p:spPr>
          <a:xfrm>
            <a:off x="11663720" y="2232150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73CB8D9-ADBC-162D-C045-451C8059AA08}"/>
              </a:ext>
            </a:extLst>
          </p:cNvPr>
          <p:cNvSpPr txBox="1"/>
          <p:nvPr/>
        </p:nvSpPr>
        <p:spPr>
          <a:xfrm>
            <a:off x="10500735" y="1727162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9BD389-6415-8396-DC80-8980A41E5CBB}"/>
              </a:ext>
            </a:extLst>
          </p:cNvPr>
          <p:cNvSpPr txBox="1"/>
          <p:nvPr/>
        </p:nvSpPr>
        <p:spPr>
          <a:xfrm>
            <a:off x="11022626" y="172874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1990EB0-A329-1F8E-414E-DB5AD8E84227}"/>
              </a:ext>
            </a:extLst>
          </p:cNvPr>
          <p:cNvSpPr txBox="1"/>
          <p:nvPr/>
        </p:nvSpPr>
        <p:spPr>
          <a:xfrm>
            <a:off x="11544120" y="172517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1FF6D7-114F-872C-FFC3-BB1B1EFEFA20}"/>
              </a:ext>
            </a:extLst>
          </p:cNvPr>
          <p:cNvSpPr txBox="1"/>
          <p:nvPr/>
        </p:nvSpPr>
        <p:spPr>
          <a:xfrm>
            <a:off x="9953089" y="2374847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7A6C3B-EC43-C210-BAFB-75AD3FB1583C}"/>
              </a:ext>
            </a:extLst>
          </p:cNvPr>
          <p:cNvSpPr txBox="1"/>
          <p:nvPr/>
        </p:nvSpPr>
        <p:spPr>
          <a:xfrm>
            <a:off x="11009251" y="2371197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738DC58-B0C7-49A9-A38B-A26C5316C5B7}"/>
              </a:ext>
            </a:extLst>
          </p:cNvPr>
          <p:cNvSpPr txBox="1"/>
          <p:nvPr/>
        </p:nvSpPr>
        <p:spPr>
          <a:xfrm>
            <a:off x="11536304" y="2374560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2186DC9-65AE-3327-205E-5A2656F21223}"/>
              </a:ext>
            </a:extLst>
          </p:cNvPr>
          <p:cNvSpPr txBox="1"/>
          <p:nvPr/>
        </p:nvSpPr>
        <p:spPr>
          <a:xfrm>
            <a:off x="10513952" y="2368420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25%</a:t>
            </a:r>
            <a:endParaRPr lang="ko-KR" altLang="en-US" sz="1000" b="1"/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97EAD73-24CA-633D-0C7D-9AD6B266DE42}"/>
              </a:ext>
            </a:extLst>
          </p:cNvPr>
          <p:cNvCxnSpPr>
            <a:cxnSpLocks/>
          </p:cNvCxnSpPr>
          <p:nvPr/>
        </p:nvCxnSpPr>
        <p:spPr>
          <a:xfrm>
            <a:off x="8798368" y="2268167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BE2F4A4B-9288-17BC-8537-02943D6DAEE4}"/>
              </a:ext>
            </a:extLst>
          </p:cNvPr>
          <p:cNvSpPr txBox="1"/>
          <p:nvPr/>
        </p:nvSpPr>
        <p:spPr>
          <a:xfrm>
            <a:off x="8721112" y="1992390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719936B-C9DC-9A02-D48E-53155EB7C4D7}"/>
              </a:ext>
            </a:extLst>
          </p:cNvPr>
          <p:cNvSpPr txBox="1"/>
          <p:nvPr/>
        </p:nvSpPr>
        <p:spPr>
          <a:xfrm>
            <a:off x="339524" y="3499479"/>
            <a:ext cx="4801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Task: Search Box with Coin</a:t>
            </a:r>
            <a:r>
              <a:rPr lang="ko-KR" altLang="en-US" sz="1200" b="1"/>
              <a:t> </a:t>
            </a:r>
            <a:r>
              <a:rPr lang="en-US" altLang="ko-KR" sz="1000" b="1">
                <a:sym typeface="Wingdings" panose="05000000000000000000" pitchFamily="2" charset="2"/>
              </a:rPr>
              <a:t> Python Code </a:t>
            </a:r>
            <a:endParaRPr lang="en-US" altLang="ko-KR" sz="1000" b="1"/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AC29B01-94EC-9C0E-2C5C-BB5019001EDF}"/>
              </a:ext>
            </a:extLst>
          </p:cNvPr>
          <p:cNvCxnSpPr>
            <a:cxnSpLocks/>
          </p:cNvCxnSpPr>
          <p:nvPr/>
        </p:nvCxnSpPr>
        <p:spPr>
          <a:xfrm>
            <a:off x="9985377" y="351962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628C104D-7160-4599-B5B1-4CCFD9D79907}"/>
              </a:ext>
            </a:extLst>
          </p:cNvPr>
          <p:cNvCxnSpPr>
            <a:cxnSpLocks/>
          </p:cNvCxnSpPr>
          <p:nvPr/>
        </p:nvCxnSpPr>
        <p:spPr>
          <a:xfrm>
            <a:off x="10290629" y="351962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AC0B2BCB-F56A-C568-43D1-125FB10FEDB9}"/>
              </a:ext>
            </a:extLst>
          </p:cNvPr>
          <p:cNvCxnSpPr>
            <a:cxnSpLocks/>
          </p:cNvCxnSpPr>
          <p:nvPr/>
        </p:nvCxnSpPr>
        <p:spPr>
          <a:xfrm>
            <a:off x="9985377" y="352572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2313D20C-4EF6-9D8C-93FB-CD0BB15F54E0}"/>
              </a:ext>
            </a:extLst>
          </p:cNvPr>
          <p:cNvCxnSpPr>
            <a:cxnSpLocks/>
          </p:cNvCxnSpPr>
          <p:nvPr/>
        </p:nvCxnSpPr>
        <p:spPr>
          <a:xfrm>
            <a:off x="10514334" y="352397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7F0D880F-AD02-C9FE-53E5-652BB359BE28}"/>
              </a:ext>
            </a:extLst>
          </p:cNvPr>
          <p:cNvCxnSpPr>
            <a:cxnSpLocks/>
          </p:cNvCxnSpPr>
          <p:nvPr/>
        </p:nvCxnSpPr>
        <p:spPr>
          <a:xfrm>
            <a:off x="10819586" y="3523976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B847544E-7DAE-F4FF-40C1-2426914E1896}"/>
              </a:ext>
            </a:extLst>
          </p:cNvPr>
          <p:cNvCxnSpPr>
            <a:cxnSpLocks/>
          </p:cNvCxnSpPr>
          <p:nvPr/>
        </p:nvCxnSpPr>
        <p:spPr>
          <a:xfrm>
            <a:off x="10514334" y="3530071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02FF6592-291C-7BC7-FA7C-A02B1B0EF2A4}"/>
              </a:ext>
            </a:extLst>
          </p:cNvPr>
          <p:cNvCxnSpPr>
            <a:cxnSpLocks/>
          </p:cNvCxnSpPr>
          <p:nvPr/>
        </p:nvCxnSpPr>
        <p:spPr>
          <a:xfrm>
            <a:off x="11018363" y="353151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DA12C4C-EED7-ECDF-DDF9-E6E2D81944D2}"/>
              </a:ext>
            </a:extLst>
          </p:cNvPr>
          <p:cNvCxnSpPr>
            <a:cxnSpLocks/>
          </p:cNvCxnSpPr>
          <p:nvPr/>
        </p:nvCxnSpPr>
        <p:spPr>
          <a:xfrm>
            <a:off x="11323615" y="3531517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6E69944E-8522-1E2E-4E28-40B06F084CF7}"/>
              </a:ext>
            </a:extLst>
          </p:cNvPr>
          <p:cNvCxnSpPr>
            <a:cxnSpLocks/>
          </p:cNvCxnSpPr>
          <p:nvPr/>
        </p:nvCxnSpPr>
        <p:spPr>
          <a:xfrm>
            <a:off x="11018363" y="3537612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68981D29-C4EC-52B2-F802-386965264BD1}"/>
              </a:ext>
            </a:extLst>
          </p:cNvPr>
          <p:cNvCxnSpPr>
            <a:cxnSpLocks/>
          </p:cNvCxnSpPr>
          <p:nvPr/>
        </p:nvCxnSpPr>
        <p:spPr>
          <a:xfrm>
            <a:off x="11558907" y="353985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E2304DC-FD14-89C6-A050-468F5CF2C51D}"/>
              </a:ext>
            </a:extLst>
          </p:cNvPr>
          <p:cNvCxnSpPr>
            <a:cxnSpLocks/>
          </p:cNvCxnSpPr>
          <p:nvPr/>
        </p:nvCxnSpPr>
        <p:spPr>
          <a:xfrm>
            <a:off x="11864159" y="3539851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6967F951-5BF1-2E5B-DDA5-E2118278E20E}"/>
              </a:ext>
            </a:extLst>
          </p:cNvPr>
          <p:cNvCxnSpPr>
            <a:cxnSpLocks/>
          </p:cNvCxnSpPr>
          <p:nvPr/>
        </p:nvCxnSpPr>
        <p:spPr>
          <a:xfrm>
            <a:off x="11558907" y="3545946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503D9D69-8F58-DA00-D9FD-C63B2572D0E8}"/>
              </a:ext>
            </a:extLst>
          </p:cNvPr>
          <p:cNvSpPr/>
          <p:nvPr/>
        </p:nvSpPr>
        <p:spPr>
          <a:xfrm>
            <a:off x="10049656" y="3683606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70BEB10-8AF0-5FBF-F48E-6E16CA65E01F}"/>
              </a:ext>
            </a:extLst>
          </p:cNvPr>
          <p:cNvSpPr txBox="1"/>
          <p:nvPr/>
        </p:nvSpPr>
        <p:spPr>
          <a:xfrm>
            <a:off x="9953988" y="3201146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AC672AC-AA33-5657-901D-088808335C84}"/>
              </a:ext>
            </a:extLst>
          </p:cNvPr>
          <p:cNvSpPr/>
          <p:nvPr/>
        </p:nvSpPr>
        <p:spPr>
          <a:xfrm>
            <a:off x="10575167" y="3693767"/>
            <a:ext cx="166938" cy="1216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3739E7F-5D9B-D698-E584-577E580D0BC0}"/>
              </a:ext>
            </a:extLst>
          </p:cNvPr>
          <p:cNvSpPr/>
          <p:nvPr/>
        </p:nvSpPr>
        <p:spPr>
          <a:xfrm>
            <a:off x="11086612" y="3698132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02C4887-8E6C-DD92-24ED-D148D40C4660}"/>
              </a:ext>
            </a:extLst>
          </p:cNvPr>
          <p:cNvSpPr/>
          <p:nvPr/>
        </p:nvSpPr>
        <p:spPr>
          <a:xfrm>
            <a:off x="11632712" y="3698529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BB01BF5-ADFE-D8EC-39A6-CF0E6B79373F}"/>
              </a:ext>
            </a:extLst>
          </p:cNvPr>
          <p:cNvSpPr txBox="1"/>
          <p:nvPr/>
        </p:nvSpPr>
        <p:spPr>
          <a:xfrm>
            <a:off x="10991618" y="3195128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4350F18-F891-D87F-C4BC-25852F5EC652}"/>
              </a:ext>
            </a:extLst>
          </p:cNvPr>
          <p:cNvSpPr txBox="1"/>
          <p:nvPr/>
        </p:nvSpPr>
        <p:spPr>
          <a:xfrm>
            <a:off x="9922081" y="3841226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F87483C-D94B-05B5-D6AC-5913EABF31B9}"/>
              </a:ext>
            </a:extLst>
          </p:cNvPr>
          <p:cNvSpPr txBox="1"/>
          <p:nvPr/>
        </p:nvSpPr>
        <p:spPr>
          <a:xfrm>
            <a:off x="10978243" y="3837576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5608840-ACC8-7736-73A7-B6D8272ADBAA}"/>
              </a:ext>
            </a:extLst>
          </p:cNvPr>
          <p:cNvSpPr txBox="1"/>
          <p:nvPr/>
        </p:nvSpPr>
        <p:spPr>
          <a:xfrm>
            <a:off x="11505296" y="3840939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8.3%</a:t>
            </a:r>
            <a:endParaRPr lang="ko-KR" altLang="en-US" sz="1000" b="1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66DEADE-7D2B-9D57-BCF9-38EC4AEAB858}"/>
              </a:ext>
            </a:extLst>
          </p:cNvPr>
          <p:cNvSpPr txBox="1"/>
          <p:nvPr/>
        </p:nvSpPr>
        <p:spPr>
          <a:xfrm>
            <a:off x="10482944" y="3834799"/>
            <a:ext cx="42718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75%</a:t>
            </a:r>
            <a:endParaRPr lang="ko-KR" altLang="en-US" sz="1000" b="1"/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9032DC76-2755-151E-1C36-E8C2D45A8E76}"/>
              </a:ext>
            </a:extLst>
          </p:cNvPr>
          <p:cNvCxnSpPr>
            <a:cxnSpLocks/>
          </p:cNvCxnSpPr>
          <p:nvPr/>
        </p:nvCxnSpPr>
        <p:spPr>
          <a:xfrm>
            <a:off x="8767360" y="3734546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6B6144F9-3E94-0352-862F-50E62EC61065}"/>
              </a:ext>
            </a:extLst>
          </p:cNvPr>
          <p:cNvCxnSpPr>
            <a:cxnSpLocks/>
          </p:cNvCxnSpPr>
          <p:nvPr/>
        </p:nvCxnSpPr>
        <p:spPr>
          <a:xfrm>
            <a:off x="10019242" y="48292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F175D6A-60E2-7B91-30F6-F6D217E285AF}"/>
              </a:ext>
            </a:extLst>
          </p:cNvPr>
          <p:cNvCxnSpPr>
            <a:cxnSpLocks/>
          </p:cNvCxnSpPr>
          <p:nvPr/>
        </p:nvCxnSpPr>
        <p:spPr>
          <a:xfrm>
            <a:off x="10324494" y="482928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495E77C-69D2-3996-C33E-7E92B3E3D049}"/>
              </a:ext>
            </a:extLst>
          </p:cNvPr>
          <p:cNvCxnSpPr>
            <a:cxnSpLocks/>
          </p:cNvCxnSpPr>
          <p:nvPr/>
        </p:nvCxnSpPr>
        <p:spPr>
          <a:xfrm>
            <a:off x="10019242" y="483537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ACDE5C57-D848-1F0D-2874-33425EE02AC0}"/>
              </a:ext>
            </a:extLst>
          </p:cNvPr>
          <p:cNvCxnSpPr>
            <a:cxnSpLocks/>
          </p:cNvCxnSpPr>
          <p:nvPr/>
        </p:nvCxnSpPr>
        <p:spPr>
          <a:xfrm>
            <a:off x="10548199" y="483362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15939B8-9FA5-E969-EF7D-081F9ADB3A20}"/>
              </a:ext>
            </a:extLst>
          </p:cNvPr>
          <p:cNvCxnSpPr>
            <a:cxnSpLocks/>
          </p:cNvCxnSpPr>
          <p:nvPr/>
        </p:nvCxnSpPr>
        <p:spPr>
          <a:xfrm>
            <a:off x="10853451" y="4833629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F64E36E-FFE5-9FB1-57F4-23D584FE8B5C}"/>
              </a:ext>
            </a:extLst>
          </p:cNvPr>
          <p:cNvCxnSpPr>
            <a:cxnSpLocks/>
          </p:cNvCxnSpPr>
          <p:nvPr/>
        </p:nvCxnSpPr>
        <p:spPr>
          <a:xfrm>
            <a:off x="10548199" y="4839724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004BAD1-B00E-8450-2ED7-F33C94809CA1}"/>
              </a:ext>
            </a:extLst>
          </p:cNvPr>
          <p:cNvCxnSpPr>
            <a:cxnSpLocks/>
          </p:cNvCxnSpPr>
          <p:nvPr/>
        </p:nvCxnSpPr>
        <p:spPr>
          <a:xfrm>
            <a:off x="11052228" y="48411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0C0650D0-6F04-8536-4E1E-0897120AE98F}"/>
              </a:ext>
            </a:extLst>
          </p:cNvPr>
          <p:cNvCxnSpPr>
            <a:cxnSpLocks/>
          </p:cNvCxnSpPr>
          <p:nvPr/>
        </p:nvCxnSpPr>
        <p:spPr>
          <a:xfrm>
            <a:off x="11357480" y="4841170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8A6F80EA-B741-7FAC-5354-713C478D3A3A}"/>
              </a:ext>
            </a:extLst>
          </p:cNvPr>
          <p:cNvCxnSpPr>
            <a:cxnSpLocks/>
          </p:cNvCxnSpPr>
          <p:nvPr/>
        </p:nvCxnSpPr>
        <p:spPr>
          <a:xfrm>
            <a:off x="11052228" y="4847265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5882FB84-FC4F-9536-FFB1-26E95199AC3A}"/>
              </a:ext>
            </a:extLst>
          </p:cNvPr>
          <p:cNvCxnSpPr>
            <a:cxnSpLocks/>
          </p:cNvCxnSpPr>
          <p:nvPr/>
        </p:nvCxnSpPr>
        <p:spPr>
          <a:xfrm>
            <a:off x="11592772" y="484950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EE436CEE-138A-41D1-9F1C-E4DB3C30425C}"/>
              </a:ext>
            </a:extLst>
          </p:cNvPr>
          <p:cNvCxnSpPr>
            <a:cxnSpLocks/>
          </p:cNvCxnSpPr>
          <p:nvPr/>
        </p:nvCxnSpPr>
        <p:spPr>
          <a:xfrm>
            <a:off x="11898024" y="4849504"/>
            <a:ext cx="0" cy="2921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A2E1D75B-0FA8-ACB0-BF61-E43B5DFCE9CA}"/>
              </a:ext>
            </a:extLst>
          </p:cNvPr>
          <p:cNvCxnSpPr>
            <a:cxnSpLocks/>
          </p:cNvCxnSpPr>
          <p:nvPr/>
        </p:nvCxnSpPr>
        <p:spPr>
          <a:xfrm>
            <a:off x="11592772" y="4855599"/>
            <a:ext cx="30525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9FBC8F3F-841B-7BFA-931D-6C5BD7ED8D65}"/>
              </a:ext>
            </a:extLst>
          </p:cNvPr>
          <p:cNvSpPr/>
          <p:nvPr/>
        </p:nvSpPr>
        <p:spPr>
          <a:xfrm>
            <a:off x="10083521" y="4993259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64F3A93-DF9C-9736-DCFB-68776F2B4375}"/>
              </a:ext>
            </a:extLst>
          </p:cNvPr>
          <p:cNvSpPr txBox="1"/>
          <p:nvPr/>
        </p:nvSpPr>
        <p:spPr>
          <a:xfrm>
            <a:off x="9987853" y="4510799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#1</a:t>
            </a:r>
            <a:endParaRPr lang="ko-KR" altLang="en-US" sz="1200" b="1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8EC8C5D-0EDF-7DFA-F7C0-C026D521C415}"/>
              </a:ext>
            </a:extLst>
          </p:cNvPr>
          <p:cNvSpPr/>
          <p:nvPr/>
        </p:nvSpPr>
        <p:spPr>
          <a:xfrm>
            <a:off x="10609032" y="5003420"/>
            <a:ext cx="166938" cy="1216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42B55B5-37B8-58FF-87F7-7E2FCBE37ECF}"/>
              </a:ext>
            </a:extLst>
          </p:cNvPr>
          <p:cNvSpPr/>
          <p:nvPr/>
        </p:nvSpPr>
        <p:spPr>
          <a:xfrm>
            <a:off x="11120477" y="5007785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C56106C0-87EE-C577-62E6-D48994B8DCBA}"/>
              </a:ext>
            </a:extLst>
          </p:cNvPr>
          <p:cNvSpPr/>
          <p:nvPr/>
        </p:nvSpPr>
        <p:spPr>
          <a:xfrm>
            <a:off x="11666577" y="5008182"/>
            <a:ext cx="166938" cy="1216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3BCB4D-8BC7-7000-D697-C38B1427B32C}"/>
              </a:ext>
            </a:extLst>
          </p:cNvPr>
          <p:cNvSpPr txBox="1"/>
          <p:nvPr/>
        </p:nvSpPr>
        <p:spPr>
          <a:xfrm>
            <a:off x="11025483" y="4504781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#3</a:t>
            </a:r>
            <a:endParaRPr lang="ko-KR" altLang="en-US" sz="1200" b="1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643DCE6-91E3-3563-C812-B48D5044F7B1}"/>
              </a:ext>
            </a:extLst>
          </p:cNvPr>
          <p:cNvSpPr txBox="1"/>
          <p:nvPr/>
        </p:nvSpPr>
        <p:spPr>
          <a:xfrm>
            <a:off x="9955946" y="5150879"/>
            <a:ext cx="5427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1E6BC5A-F66B-8A81-98C7-3F08E132D796}"/>
              </a:ext>
            </a:extLst>
          </p:cNvPr>
          <p:cNvSpPr txBox="1"/>
          <p:nvPr/>
        </p:nvSpPr>
        <p:spPr>
          <a:xfrm>
            <a:off x="11012108" y="5147229"/>
            <a:ext cx="49505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AD6BD97-2503-B3F8-8AA8-059CD9B692C8}"/>
              </a:ext>
            </a:extLst>
          </p:cNvPr>
          <p:cNvSpPr txBox="1"/>
          <p:nvPr/>
        </p:nvSpPr>
        <p:spPr>
          <a:xfrm>
            <a:off x="11539161" y="5150592"/>
            <a:ext cx="4652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0.5%</a:t>
            </a:r>
            <a:endParaRPr lang="ko-KR" altLang="en-US" sz="1000" b="1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422DA97-52D4-5FC7-A7DF-82CB45B09C3F}"/>
              </a:ext>
            </a:extLst>
          </p:cNvPr>
          <p:cNvSpPr txBox="1"/>
          <p:nvPr/>
        </p:nvSpPr>
        <p:spPr>
          <a:xfrm>
            <a:off x="10459658" y="5151596"/>
            <a:ext cx="54351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/>
              <a:t>98.5%</a:t>
            </a:r>
            <a:endParaRPr lang="ko-KR" altLang="en-US" sz="1000" b="1"/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2C2F27D2-4F1D-0416-1913-04D8794732F7}"/>
              </a:ext>
            </a:extLst>
          </p:cNvPr>
          <p:cNvCxnSpPr>
            <a:cxnSpLocks/>
          </p:cNvCxnSpPr>
          <p:nvPr/>
        </p:nvCxnSpPr>
        <p:spPr>
          <a:xfrm>
            <a:off x="8786937" y="4963236"/>
            <a:ext cx="995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2B6F10F-895F-7B0B-D53D-3C937D01ABD6}"/>
              </a:ext>
            </a:extLst>
          </p:cNvPr>
          <p:cNvSpPr txBox="1"/>
          <p:nvPr/>
        </p:nvSpPr>
        <p:spPr>
          <a:xfrm>
            <a:off x="10468595" y="3198910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BA7BAF7-EF5B-1E6E-408E-90025FA85C7F}"/>
              </a:ext>
            </a:extLst>
          </p:cNvPr>
          <p:cNvSpPr txBox="1"/>
          <p:nvPr/>
        </p:nvSpPr>
        <p:spPr>
          <a:xfrm>
            <a:off x="11511980" y="3196926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F50DF7C-3433-398F-6F5E-C8A6D149DC4B}"/>
              </a:ext>
            </a:extLst>
          </p:cNvPr>
          <p:cNvSpPr txBox="1"/>
          <p:nvPr/>
        </p:nvSpPr>
        <p:spPr>
          <a:xfrm>
            <a:off x="10522642" y="4503194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#2</a:t>
            </a:r>
            <a:endParaRPr lang="ko-KR" altLang="en-US" sz="1200" b="1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2D2AF11-3FD2-7F3D-1B82-97DBA1417CC1}"/>
              </a:ext>
            </a:extLst>
          </p:cNvPr>
          <p:cNvSpPr txBox="1"/>
          <p:nvPr/>
        </p:nvSpPr>
        <p:spPr>
          <a:xfrm>
            <a:off x="11566027" y="4501210"/>
            <a:ext cx="368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#4</a:t>
            </a:r>
            <a:endParaRPr lang="ko-KR" altLang="en-US" sz="1200" b="1"/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8813170-42A4-1A58-896B-834A1B71D0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545" y="4816231"/>
            <a:ext cx="2798439" cy="455073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CD11312E-6A44-7591-EEF7-A7A83A4DA153}"/>
              </a:ext>
            </a:extLst>
          </p:cNvPr>
          <p:cNvSpPr txBox="1"/>
          <p:nvPr/>
        </p:nvSpPr>
        <p:spPr>
          <a:xfrm>
            <a:off x="6600299" y="2874780"/>
            <a:ext cx="283816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 </a:t>
            </a:r>
            <a:r>
              <a:rPr lang="en-US" altLang="ko-KR" sz="1000"/>
              <a:t>via CNOT/Z gate, etc</a:t>
            </a:r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  <a:r>
              <a:rPr lang="en-US" altLang="ko-KR" sz="1000"/>
              <a:t>(amplitude amplification)</a:t>
            </a:r>
            <a:endParaRPr lang="ko-KR" altLang="en-US" sz="1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7828F1D-9012-BFCB-BD5E-DB56B16208CE}"/>
              </a:ext>
            </a:extLst>
          </p:cNvPr>
          <p:cNvSpPr txBox="1"/>
          <p:nvPr/>
        </p:nvSpPr>
        <p:spPr>
          <a:xfrm>
            <a:off x="6616150" y="2624434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#1</a:t>
            </a:r>
            <a:endParaRPr lang="ko-KR" altLang="en-US" sz="1200"/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6C9FFF94-D299-4538-B6FB-17325C0E0CC7}"/>
              </a:ext>
            </a:extLst>
          </p:cNvPr>
          <p:cNvCxnSpPr>
            <a:cxnSpLocks/>
          </p:cNvCxnSpPr>
          <p:nvPr/>
        </p:nvCxnSpPr>
        <p:spPr>
          <a:xfrm>
            <a:off x="6509193" y="2618882"/>
            <a:ext cx="0" cy="698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C1963B5-106D-D8FF-5986-8E2A5C7CBE2E}"/>
              </a:ext>
            </a:extLst>
          </p:cNvPr>
          <p:cNvSpPr txBox="1"/>
          <p:nvPr/>
        </p:nvSpPr>
        <p:spPr>
          <a:xfrm>
            <a:off x="6664139" y="4120520"/>
            <a:ext cx="170041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Iteration #2</a:t>
            </a:r>
            <a:endParaRPr lang="ko-KR" altLang="en-US" sz="1200"/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12C7C767-E18D-23E1-A171-23B1ABFFBEFF}"/>
              </a:ext>
            </a:extLst>
          </p:cNvPr>
          <p:cNvCxnSpPr>
            <a:cxnSpLocks/>
          </p:cNvCxnSpPr>
          <p:nvPr/>
        </p:nvCxnSpPr>
        <p:spPr>
          <a:xfrm>
            <a:off x="6533369" y="4158122"/>
            <a:ext cx="0" cy="586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6ED60E66-FAF4-5007-51E8-D2D387E10B6D}"/>
              </a:ext>
            </a:extLst>
          </p:cNvPr>
          <p:cNvSpPr txBox="1"/>
          <p:nvPr/>
        </p:nvSpPr>
        <p:spPr>
          <a:xfrm>
            <a:off x="5437001" y="3363188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8C52A40-1288-8AC0-51AF-E1CABF3C7788}"/>
              </a:ext>
            </a:extLst>
          </p:cNvPr>
          <p:cNvSpPr txBox="1"/>
          <p:nvPr/>
        </p:nvSpPr>
        <p:spPr>
          <a:xfrm>
            <a:off x="5459226" y="4588414"/>
            <a:ext cx="49688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(e.g.)</a:t>
            </a:r>
            <a:endParaRPr lang="ko-KR" altLang="en-US" sz="120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EB21D7B-CB14-A59F-2AE6-156BBA2EE124}"/>
              </a:ext>
            </a:extLst>
          </p:cNvPr>
          <p:cNvSpPr txBox="1"/>
          <p:nvPr/>
        </p:nvSpPr>
        <p:spPr>
          <a:xfrm>
            <a:off x="6628875" y="4326585"/>
            <a:ext cx="232189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1. Oracle </a:t>
            </a:r>
            <a:r>
              <a:rPr lang="ko-KR" altLang="en-US" sz="1000"/>
              <a:t>연산자</a:t>
            </a:r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확률 증폭 </a:t>
            </a: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21C6BDE-D3F8-2D38-AD64-3DE7AC3EA340}"/>
              </a:ext>
            </a:extLst>
          </p:cNvPr>
          <p:cNvSpPr/>
          <p:nvPr/>
        </p:nvSpPr>
        <p:spPr>
          <a:xfrm>
            <a:off x="10625892" y="2225760"/>
            <a:ext cx="166938" cy="12161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CA7D5AD-25F8-9CFC-B60B-BCFF18BFF072}"/>
              </a:ext>
            </a:extLst>
          </p:cNvPr>
          <p:cNvSpPr txBox="1"/>
          <p:nvPr/>
        </p:nvSpPr>
        <p:spPr>
          <a:xfrm>
            <a:off x="5348881" y="1817077"/>
            <a:ext cx="99866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출발 조건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61AE2E8-3940-8098-58A3-7315295B9A6D}"/>
              </a:ext>
            </a:extLst>
          </p:cNvPr>
          <p:cNvSpPr txBox="1"/>
          <p:nvPr/>
        </p:nvSpPr>
        <p:spPr>
          <a:xfrm>
            <a:off x="7110935" y="3666353"/>
            <a:ext cx="110757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43FB0ED-B9FD-3848-16FF-AFF793CC0387}"/>
              </a:ext>
            </a:extLst>
          </p:cNvPr>
          <p:cNvSpPr txBox="1"/>
          <p:nvPr/>
        </p:nvSpPr>
        <p:spPr>
          <a:xfrm>
            <a:off x="7210764" y="4925240"/>
            <a:ext cx="164971" cy="19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EF1082C-8406-C101-DB69-593296CD6487}"/>
              </a:ext>
            </a:extLst>
          </p:cNvPr>
          <p:cNvSpPr txBox="1"/>
          <p:nvPr/>
        </p:nvSpPr>
        <p:spPr>
          <a:xfrm>
            <a:off x="10557056" y="3853281"/>
            <a:ext cx="285382" cy="1925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C22662E-9623-F036-4CEF-4FE9DBEF5B5A}"/>
              </a:ext>
            </a:extLst>
          </p:cNvPr>
          <p:cNvSpPr txBox="1"/>
          <p:nvPr/>
        </p:nvSpPr>
        <p:spPr>
          <a:xfrm>
            <a:off x="10525622" y="5180114"/>
            <a:ext cx="394205" cy="175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620A707-0276-C681-6F83-BE27BF454926}"/>
              </a:ext>
            </a:extLst>
          </p:cNvPr>
          <p:cNvSpPr txBox="1"/>
          <p:nvPr/>
        </p:nvSpPr>
        <p:spPr>
          <a:xfrm>
            <a:off x="8697417" y="3460805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ECA75E2-6B63-2C03-23C8-50A7B82B1E03}"/>
              </a:ext>
            </a:extLst>
          </p:cNvPr>
          <p:cNvSpPr txBox="1"/>
          <p:nvPr/>
        </p:nvSpPr>
        <p:spPr>
          <a:xfrm>
            <a:off x="8706941" y="4680005"/>
            <a:ext cx="1220144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             측정 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양자 상태의 붕괴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A240C00-E62B-85B2-1418-F20642B862E2}"/>
              </a:ext>
            </a:extLst>
          </p:cNvPr>
          <p:cNvSpPr txBox="1"/>
          <p:nvPr/>
        </p:nvSpPr>
        <p:spPr>
          <a:xfrm>
            <a:off x="262878" y="5662305"/>
            <a:ext cx="5834838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총 필요한 순차적 iteration 횟수 </a:t>
            </a:r>
            <a:r>
              <a:rPr lang="en-US" altLang="ko-KR" sz="1300"/>
              <a:t>(</a:t>
            </a:r>
            <a:r>
              <a:rPr lang="ko-KR" altLang="en-US" sz="1300"/>
              <a:t>즉</a:t>
            </a:r>
            <a:r>
              <a:rPr lang="en-US" altLang="ko-KR" sz="1300"/>
              <a:t>, ‘</a:t>
            </a:r>
            <a:r>
              <a:rPr lang="ko-KR" altLang="en-US" sz="1300"/>
              <a:t>상자 확인 번수</a:t>
            </a:r>
            <a:r>
              <a:rPr lang="en-US" altLang="ko-KR" sz="1300"/>
              <a:t>’) = </a:t>
            </a:r>
            <a:r>
              <a:rPr lang="ko-KR" altLang="en-US" sz="1300"/>
              <a:t>대략 </a:t>
            </a:r>
            <a:r>
              <a:rPr lang="en-US" altLang="ko-KR" sz="1300"/>
              <a:t>N</a:t>
            </a:r>
            <a:r>
              <a:rPr lang="ko-KR" altLang="en-US" sz="1300"/>
              <a:t>번</a:t>
            </a:r>
            <a:r>
              <a:rPr lang="en-US" altLang="ko-KR" sz="1000"/>
              <a:t>.  </a:t>
            </a:r>
            <a:endParaRPr lang="en-US" altLang="ko-KR" sz="1300"/>
          </a:p>
          <a:p>
            <a:endParaRPr lang="en-US" altLang="ko-KR" sz="400"/>
          </a:p>
          <a:p>
            <a:r>
              <a:rPr lang="en-US" altLang="ko-KR" sz="1050">
                <a:sym typeface="Wingdings" panose="05000000000000000000" pitchFamily="2" charset="2"/>
              </a:rPr>
              <a:t>   (e.g) </a:t>
            </a:r>
            <a:r>
              <a:rPr lang="ko-KR" altLang="en-US" sz="1050">
                <a:sym typeface="Wingdings" panose="05000000000000000000" pitchFamily="2" charset="2"/>
              </a:rPr>
              <a:t>상자가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개면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  <a:r>
              <a:rPr lang="ko-KR" altLang="en-US" sz="1050">
                <a:sym typeface="Wingdings" panose="05000000000000000000" pitchFamily="2" charset="2"/>
              </a:rPr>
              <a:t>한 번에 한 개의 상자를 각각 뒤집는 순차적인 확인을</a:t>
            </a:r>
            <a:r>
              <a:rPr lang="en-US" altLang="ko-KR" sz="1050"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1050">
                <a:sym typeface="Wingdings" panose="05000000000000000000" pitchFamily="2" charset="2"/>
              </a:rPr>
              <a:t>       </a:t>
            </a:r>
            <a:r>
              <a:rPr lang="ko-KR" altLang="en-US" sz="1050">
                <a:sym typeface="Wingdings" panose="05000000000000000000" pitchFamily="2" charset="2"/>
              </a:rPr>
              <a:t>총 </a:t>
            </a:r>
            <a:r>
              <a:rPr lang="en-US" altLang="ko-KR" sz="1050">
                <a:sym typeface="Wingdings" panose="05000000000000000000" pitchFamily="2" charset="2"/>
              </a:rPr>
              <a:t>4</a:t>
            </a:r>
            <a:r>
              <a:rPr lang="ko-KR" altLang="en-US" sz="1050">
                <a:sym typeface="Wingdings" panose="05000000000000000000" pitchFamily="2" charset="2"/>
              </a:rPr>
              <a:t>번 해야 함</a:t>
            </a:r>
            <a:r>
              <a:rPr lang="en-US" altLang="ko-KR" sz="1050">
                <a:sym typeface="Wingdings" panose="05000000000000000000" pitchFamily="2" charset="2"/>
              </a:rPr>
              <a:t>. </a:t>
            </a:r>
            <a:endParaRPr lang="en-US" altLang="ko-KR" sz="1050"/>
          </a:p>
          <a:p>
            <a:r>
              <a:rPr lang="en-US" altLang="ko-KR" sz="1050">
                <a:sym typeface="Wingdings" panose="05000000000000000000" pitchFamily="2" charset="2"/>
              </a:rPr>
              <a:t>	</a:t>
            </a:r>
            <a:endParaRPr lang="en-US" altLang="ko-KR" sz="1300"/>
          </a:p>
          <a:p>
            <a:r>
              <a:rPr lang="ko-KR" altLang="en-US" sz="1300"/>
              <a:t> </a:t>
            </a:r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26AFCF1D-2B5A-4473-F0BF-AD39FE437957}"/>
              </a:ext>
            </a:extLst>
          </p:cNvPr>
          <p:cNvGrpSpPr/>
          <p:nvPr/>
        </p:nvGrpSpPr>
        <p:grpSpPr>
          <a:xfrm>
            <a:off x="598199" y="3831608"/>
            <a:ext cx="4002591" cy="1031054"/>
            <a:chOff x="664659" y="3715164"/>
            <a:chExt cx="4002591" cy="1031054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54662BB5-1B5F-E329-9901-C81A1520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659" y="3715164"/>
              <a:ext cx="4002591" cy="1031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2AA457-9053-0D75-5189-A3BC89B8A267}"/>
                </a:ext>
              </a:extLst>
            </p:cNvPr>
            <p:cNvSpPr txBox="1"/>
            <p:nvPr/>
          </p:nvSpPr>
          <p:spPr>
            <a:xfrm>
              <a:off x="902690" y="3935464"/>
              <a:ext cx="1234393" cy="19610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324C8C6A-2978-1359-498D-D8F3E0FF13EA}"/>
              </a:ext>
            </a:extLst>
          </p:cNvPr>
          <p:cNvSpPr txBox="1"/>
          <p:nvPr/>
        </p:nvSpPr>
        <p:spPr>
          <a:xfrm>
            <a:off x="117109" y="653946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/>
              <a:t>https://hgmin1159.github.io/quantum/quantum_algorithm/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1309347-57B8-A4CF-47E4-1D2BFE5B38C2}"/>
              </a:ext>
            </a:extLst>
          </p:cNvPr>
          <p:cNvSpPr txBox="1"/>
          <p:nvPr/>
        </p:nvSpPr>
        <p:spPr>
          <a:xfrm>
            <a:off x="5279478" y="592805"/>
            <a:ext cx="4735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Quantum Approach: Grover’s Algorithm (1996)</a:t>
            </a:r>
            <a:endParaRPr lang="ko-KR" altLang="en-US" sz="150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49F37E2-56CF-BDB3-22D7-B28A08922CE7}"/>
              </a:ext>
            </a:extLst>
          </p:cNvPr>
          <p:cNvSpPr txBox="1"/>
          <p:nvPr/>
        </p:nvSpPr>
        <p:spPr>
          <a:xfrm>
            <a:off x="210560" y="554622"/>
            <a:ext cx="4735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Classic Approach:  Sequential Search</a:t>
            </a:r>
            <a:endParaRPr lang="ko-KR" altLang="en-US" sz="1500"/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1FFBAD-3623-2F3C-E874-3CA1CC47C9A8}"/>
              </a:ext>
            </a:extLst>
          </p:cNvPr>
          <p:cNvGrpSpPr/>
          <p:nvPr/>
        </p:nvGrpSpPr>
        <p:grpSpPr>
          <a:xfrm>
            <a:off x="5763129" y="1406069"/>
            <a:ext cx="4142774" cy="276999"/>
            <a:chOff x="5450710" y="1563976"/>
            <a:chExt cx="4858197" cy="276999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C9FCC5B-9A5A-F77C-1432-0B95632C62B9}"/>
                </a:ext>
              </a:extLst>
            </p:cNvPr>
            <p:cNvSpPr txBox="1"/>
            <p:nvPr/>
          </p:nvSpPr>
          <p:spPr>
            <a:xfrm>
              <a:off x="5649277" y="1563976"/>
              <a:ext cx="4659630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: </a:t>
              </a:r>
              <a:r>
                <a:rPr lang="ko-KR" altLang="en-US" sz="1100"/>
                <a:t>각 상자 밑 동전의 존재 확률을 표현한 현재 양자</a:t>
              </a:r>
              <a:r>
                <a:rPr lang="en-US" altLang="ko-KR" sz="1100"/>
                <a:t> </a:t>
              </a:r>
              <a:r>
                <a:rPr lang="ko-KR" altLang="en-US" sz="1100"/>
                <a:t>상태 </a:t>
              </a:r>
            </a:p>
          </p:txBody>
        </p:sp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87F4DA0E-6E50-6732-2F42-753B407C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50710" y="1576182"/>
              <a:ext cx="234691" cy="24234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D4CC8B-90F2-704C-6B92-7C5BEEB97574}"/>
              </a:ext>
            </a:extLst>
          </p:cNvPr>
          <p:cNvSpPr txBox="1"/>
          <p:nvPr/>
        </p:nvSpPr>
        <p:spPr>
          <a:xfrm>
            <a:off x="5386232" y="108101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Task: 상자 밑에 동전이 있는 상자를 찾으시오. (정답: 2번 상자)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9575D2-0BE2-EAB9-E5B9-71EC3DDCEFF5}"/>
              </a:ext>
            </a:extLst>
          </p:cNvPr>
          <p:cNvSpPr txBox="1"/>
          <p:nvPr/>
        </p:nvSpPr>
        <p:spPr>
          <a:xfrm>
            <a:off x="9928502" y="5401363"/>
            <a:ext cx="2463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ko-KR" altLang="en-US" sz="1000" b="1">
                <a:solidFill>
                  <a:srgbClr val="FF0000"/>
                </a:solidFill>
              </a:rPr>
              <a:t>를 측정할 시에, </a:t>
            </a:r>
            <a:r>
              <a:rPr lang="el-GR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000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붕괴 후 </a:t>
            </a:r>
            <a:r>
              <a:rPr lang="en-US" altLang="ko-KR" sz="1000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98</a:t>
            </a:r>
            <a:r>
              <a:rPr lang="ko-KR" altLang="en-US" sz="1000" b="1">
                <a:solidFill>
                  <a:srgbClr val="FF0000"/>
                </a:solidFill>
              </a:rPr>
              <a:t>.5% 확률로 2번 상자를 선택함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7C857ED-813C-A212-474C-66E862D2D435}"/>
              </a:ext>
            </a:extLst>
          </p:cNvPr>
          <p:cNvCxnSpPr>
            <a:cxnSpLocks/>
          </p:cNvCxnSpPr>
          <p:nvPr/>
        </p:nvCxnSpPr>
        <p:spPr>
          <a:xfrm>
            <a:off x="5165725" y="529771"/>
            <a:ext cx="0" cy="6283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DBC3EB9-BCAA-0881-AC2F-EAB7DE6046C0}"/>
              </a:ext>
            </a:extLst>
          </p:cNvPr>
          <p:cNvSpPr txBox="1"/>
          <p:nvPr/>
        </p:nvSpPr>
        <p:spPr>
          <a:xfrm>
            <a:off x="65314" y="137598"/>
            <a:ext cx="9724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상자 속 동전을 찾는 간단한 예제로, 양자 알고리즘의 속도 측면 이점을 확인해볼 수 있습니다.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22E0A15-FA95-3009-C7BF-03CE0D5F988E}"/>
              </a:ext>
            </a:extLst>
          </p:cNvPr>
          <p:cNvSpPr txBox="1"/>
          <p:nvPr/>
        </p:nvSpPr>
        <p:spPr>
          <a:xfrm>
            <a:off x="3916340" y="897604"/>
            <a:ext cx="543665" cy="2368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4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1897</TotalTime>
  <Words>2919</Words>
  <Application>Microsoft Office PowerPoint</Application>
  <PresentationFormat>와이드스크린</PresentationFormat>
  <Paragraphs>409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fkGroteskNeue</vt:lpstr>
      <vt:lpstr>Google Sans</vt:lpstr>
      <vt:lpstr>맑은 고딕</vt:lpstr>
      <vt:lpstr>Aptos</vt:lpstr>
      <vt:lpstr>Aptos Display</vt:lpstr>
      <vt:lpstr>Arial</vt:lpstr>
      <vt:lpstr>Noto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 Park</dc:creator>
  <cp:lastModifiedBy>Jay Park</cp:lastModifiedBy>
  <cp:revision>667</cp:revision>
  <dcterms:created xsi:type="dcterms:W3CDTF">2025-02-22T09:27:06Z</dcterms:created>
  <dcterms:modified xsi:type="dcterms:W3CDTF">2025-02-28T14:57:14Z</dcterms:modified>
</cp:coreProperties>
</file>